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7" r:id="rId2"/>
    <p:sldId id="256" r:id="rId3"/>
    <p:sldId id="258" r:id="rId4"/>
    <p:sldId id="260" r:id="rId5"/>
    <p:sldId id="261" r:id="rId6"/>
    <p:sldId id="262" r:id="rId7"/>
    <p:sldId id="263" r:id="rId8"/>
    <p:sldId id="264" r:id="rId9"/>
    <p:sldId id="277" r:id="rId10"/>
    <p:sldId id="265" r:id="rId11"/>
    <p:sldId id="266" r:id="rId12"/>
    <p:sldId id="267" r:id="rId13"/>
    <p:sldId id="268" r:id="rId14"/>
    <p:sldId id="270" r:id="rId15"/>
    <p:sldId id="271" r:id="rId16"/>
    <p:sldId id="278" r:id="rId17"/>
    <p:sldId id="279" r:id="rId18"/>
    <p:sldId id="272" r:id="rId19"/>
    <p:sldId id="273" r:id="rId20"/>
    <p:sldId id="274" r:id="rId21"/>
    <p:sldId id="275" r:id="rId22"/>
    <p:sldId id="276" r:id="rId23"/>
    <p:sldId id="281" r:id="rId24"/>
    <p:sldId id="280"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D391D1-F457-460A-AD7D-571CD60BA353}">
          <p14:sldIdLst>
            <p14:sldId id="257"/>
            <p14:sldId id="256"/>
            <p14:sldId id="258"/>
            <p14:sldId id="260"/>
            <p14:sldId id="261"/>
            <p14:sldId id="262"/>
            <p14:sldId id="263"/>
            <p14:sldId id="264"/>
            <p14:sldId id="277"/>
            <p14:sldId id="265"/>
            <p14:sldId id="266"/>
            <p14:sldId id="267"/>
            <p14:sldId id="268"/>
            <p14:sldId id="270"/>
            <p14:sldId id="271"/>
            <p14:sldId id="278"/>
            <p14:sldId id="279"/>
            <p14:sldId id="272"/>
            <p14:sldId id="273"/>
            <p14:sldId id="274"/>
            <p14:sldId id="275"/>
            <p14:sldId id="276"/>
            <p14:sldId id="281"/>
            <p14:sldId id="280"/>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767716-7F10-4EBD-BCA5-2C5439A7880B}"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261626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67716-7F10-4EBD-BCA5-2C5439A7880B}"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3730132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67716-7F10-4EBD-BCA5-2C5439A7880B}"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87863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67716-7F10-4EBD-BCA5-2C5439A7880B}"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2446006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67716-7F10-4EBD-BCA5-2C5439A7880B}"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1707501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767716-7F10-4EBD-BCA5-2C5439A7880B}"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208681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767716-7F10-4EBD-BCA5-2C5439A7880B}" type="datetimeFigureOut">
              <a:rPr lang="en-US" smtClean="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98013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767716-7F10-4EBD-BCA5-2C5439A7880B}" type="datetimeFigureOut">
              <a:rPr lang="en-US" smtClean="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201971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67716-7F10-4EBD-BCA5-2C5439A7880B}" type="datetimeFigureOut">
              <a:rPr lang="en-US" smtClean="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127405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767716-7F10-4EBD-BCA5-2C5439A7880B}"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243851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767716-7F10-4EBD-BCA5-2C5439A7880B}"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6C2B8-7658-4D71-B853-4CE8CF72AE70}" type="slidenum">
              <a:rPr lang="en-US" smtClean="0"/>
              <a:t>‹#›</a:t>
            </a:fld>
            <a:endParaRPr lang="en-US"/>
          </a:p>
        </p:txBody>
      </p:sp>
    </p:spTree>
    <p:extLst>
      <p:ext uri="{BB962C8B-B14F-4D97-AF65-F5344CB8AC3E}">
        <p14:creationId xmlns:p14="http://schemas.microsoft.com/office/powerpoint/2010/main" val="1062890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67716-7F10-4EBD-BCA5-2C5439A7880B}" type="datetimeFigureOut">
              <a:rPr lang="en-US" smtClean="0"/>
              <a:t>12/22/2021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6C2B8-7658-4D71-B853-4CE8CF72AE70}" type="slidenum">
              <a:rPr lang="en-US" smtClean="0"/>
              <a:t>‹#›</a:t>
            </a:fld>
            <a:endParaRPr lang="en-US"/>
          </a:p>
        </p:txBody>
      </p:sp>
    </p:spTree>
    <p:extLst>
      <p:ext uri="{BB962C8B-B14F-4D97-AF65-F5344CB8AC3E}">
        <p14:creationId xmlns:p14="http://schemas.microsoft.com/office/powerpoint/2010/main" val="333680405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3.jpg"/><Relationship Id="rId7" Type="http://schemas.openxmlformats.org/officeDocument/2006/relationships/image" Target="../media/image19.jpeg"/><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8.jpeg"/><Relationship Id="rId9"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EF532B0-AE5B-4B97-B749-CF9F7FF48F55}"/>
              </a:ext>
            </a:extLst>
          </p:cNvPr>
          <p:cNvSpPr txBox="1"/>
          <p:nvPr/>
        </p:nvSpPr>
        <p:spPr>
          <a:xfrm>
            <a:off x="4669168" y="5504089"/>
            <a:ext cx="3180462" cy="584775"/>
          </a:xfrm>
          <a:prstGeom prst="rect">
            <a:avLst/>
          </a:prstGeom>
          <a:noFill/>
        </p:spPr>
        <p:txBody>
          <a:bodyPr wrap="square" rtlCol="0">
            <a:spAutoFit/>
          </a:bodyPr>
          <a:lstStyle/>
          <a:p>
            <a:r>
              <a:rPr lang="vi-VN" sz="3200" dirty="0">
                <a:solidFill>
                  <a:srgbClr val="FF0000"/>
                </a:solidFill>
                <a:ea typeface="Adobe Song Std L" panose="02020300000000000000" pitchFamily="18" charset="-128"/>
              </a:rPr>
              <a:t>Brand Gulidelies</a:t>
            </a:r>
            <a:endParaRPr lang="en-US" sz="3200" dirty="0">
              <a:solidFill>
                <a:srgbClr val="FF0000"/>
              </a:solidFill>
              <a:latin typeface="Adobe Song Std L" panose="02020300000000000000" pitchFamily="18" charset="-128"/>
              <a:ea typeface="Adobe Song Std L" panose="02020300000000000000" pitchFamily="18" charset="-128"/>
            </a:endParaRPr>
          </a:p>
        </p:txBody>
      </p:sp>
      <p:pic>
        <p:nvPicPr>
          <p:cNvPr id="3" name="Picture 2">
            <a:extLst>
              <a:ext uri="{FF2B5EF4-FFF2-40B4-BE49-F238E27FC236}">
                <a16:creationId xmlns:a16="http://schemas.microsoft.com/office/drawing/2014/main" id="{DA9CD175-676B-4C2E-8EB7-540F71923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1520" cy="6858000"/>
          </a:xfrm>
          <a:prstGeom prst="rect">
            <a:avLst/>
          </a:prstGeom>
        </p:spPr>
      </p:pic>
      <p:sp>
        <p:nvSpPr>
          <p:cNvPr id="6" name="TextBox 5">
            <a:extLst>
              <a:ext uri="{FF2B5EF4-FFF2-40B4-BE49-F238E27FC236}">
                <a16:creationId xmlns:a16="http://schemas.microsoft.com/office/drawing/2014/main" id="{B4F0DD7F-6667-44CE-83F1-E052F4AEE133}"/>
              </a:ext>
            </a:extLst>
          </p:cNvPr>
          <p:cNvSpPr txBox="1"/>
          <p:nvPr/>
        </p:nvSpPr>
        <p:spPr>
          <a:xfrm>
            <a:off x="4103488" y="5734921"/>
            <a:ext cx="3954543" cy="707886"/>
          </a:xfrm>
          <a:prstGeom prst="rect">
            <a:avLst/>
          </a:prstGeom>
          <a:noFill/>
        </p:spPr>
        <p:txBody>
          <a:bodyPr wrap="square">
            <a:spAutoFit/>
          </a:bodyPr>
          <a:lstStyle/>
          <a:p>
            <a:r>
              <a:rPr lang="vi-VN" sz="4000" dirty="0">
                <a:solidFill>
                  <a:srgbClr val="C00000"/>
                </a:solidFill>
                <a:ea typeface="Adobe Song Std L" panose="02020300000000000000" pitchFamily="18" charset="-128"/>
              </a:rPr>
              <a:t>Brand Gulidelies</a:t>
            </a:r>
            <a:endParaRPr lang="en-US" sz="4000" dirty="0">
              <a:solidFill>
                <a:srgbClr val="C00000"/>
              </a:solidFill>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59087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10</a:t>
            </a: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83C0D4A8-04F5-4BD2-BF45-0584A25DCD60}"/>
              </a:ext>
            </a:extLst>
          </p:cNvPr>
          <p:cNvSpPr txBox="1"/>
          <p:nvPr/>
        </p:nvSpPr>
        <p:spPr>
          <a:xfrm>
            <a:off x="1018094" y="1659118"/>
            <a:ext cx="3223967" cy="1384995"/>
          </a:xfrm>
          <a:prstGeom prst="rect">
            <a:avLst/>
          </a:prstGeom>
          <a:noFill/>
        </p:spPr>
        <p:txBody>
          <a:bodyPr wrap="square" rtlCol="0">
            <a:spAutoFit/>
          </a:bodyPr>
          <a:lstStyle/>
          <a:p>
            <a:r>
              <a:rPr lang="vi-VN" sz="1400" b="0" i="0" dirty="0">
                <a:effectLst/>
                <a:latin typeface="Arial" panose="020B0604020202020204" pitchFamily="34" charset="0"/>
              </a:rPr>
              <a:t>MÀU NỀN</a:t>
            </a:r>
          </a:p>
          <a:p>
            <a:r>
              <a:rPr lang="vi-VN" sz="1400" b="0" i="0" dirty="0">
                <a:effectLst/>
                <a:latin typeface="Arial" panose="020B0604020202020204" pitchFamily="34" charset="0"/>
              </a:rPr>
              <a:t>Khi được đặt trên các màu nền khác nhau, nhằm đạt được sự tương phản cao nhất để Logo được nổi bật so với màu nền, ta có các trường hợp cơ bản sau:</a:t>
            </a:r>
            <a:endParaRPr lang="en-US" sz="1400" dirty="0"/>
          </a:p>
        </p:txBody>
      </p:sp>
      <p:pic>
        <p:nvPicPr>
          <p:cNvPr id="6" name="Picture 5">
            <a:extLst>
              <a:ext uri="{FF2B5EF4-FFF2-40B4-BE49-F238E27FC236}">
                <a16:creationId xmlns:a16="http://schemas.microsoft.com/office/drawing/2014/main" id="{1D3F8586-46AE-4FDC-A76F-D4DF7D4CC054}"/>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0414" t="18534" r="43711" b="16139"/>
          <a:stretch/>
        </p:blipFill>
        <p:spPr>
          <a:xfrm>
            <a:off x="10213728" y="1149938"/>
            <a:ext cx="900095" cy="1256282"/>
          </a:xfrm>
          <a:prstGeom prst="rect">
            <a:avLst/>
          </a:prstGeom>
        </p:spPr>
      </p:pic>
      <p:pic>
        <p:nvPicPr>
          <p:cNvPr id="8" name="Picture 7">
            <a:extLst>
              <a:ext uri="{FF2B5EF4-FFF2-40B4-BE49-F238E27FC236}">
                <a16:creationId xmlns:a16="http://schemas.microsoft.com/office/drawing/2014/main" id="{E5596C6C-96A1-4CCA-B205-C6A424457CE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13728" y="2845120"/>
            <a:ext cx="884601" cy="1433663"/>
          </a:xfrm>
          <a:prstGeom prst="rect">
            <a:avLst/>
          </a:prstGeom>
        </p:spPr>
      </p:pic>
      <p:pic>
        <p:nvPicPr>
          <p:cNvPr id="11" name="Picture 10">
            <a:extLst>
              <a:ext uri="{FF2B5EF4-FFF2-40B4-BE49-F238E27FC236}">
                <a16:creationId xmlns:a16="http://schemas.microsoft.com/office/drawing/2014/main" id="{8D794677-4375-4ABA-BE40-A57D0460B3A5}"/>
              </a:ext>
            </a:extLst>
          </p:cNvPr>
          <p:cNvPicPr>
            <a:picLocks noChangeAspect="1"/>
          </p:cNvPicPr>
          <p:nvPr/>
        </p:nvPicPr>
        <p:blipFill rotWithShape="1">
          <a:blip r:embed="rId4">
            <a:extLst>
              <a:ext uri="{28A0092B-C50C-407E-A947-70E740481C1C}">
                <a14:useLocalDpi xmlns:a14="http://schemas.microsoft.com/office/drawing/2010/main" val="0"/>
              </a:ext>
            </a:extLst>
          </a:blip>
          <a:srcRect r="1331" b="7449"/>
          <a:stretch/>
        </p:blipFill>
        <p:spPr>
          <a:xfrm>
            <a:off x="10009240" y="5222048"/>
            <a:ext cx="1720048" cy="1175656"/>
          </a:xfrm>
          <a:prstGeom prst="rect">
            <a:avLst/>
          </a:prstGeom>
        </p:spPr>
      </p:pic>
      <p:pic>
        <p:nvPicPr>
          <p:cNvPr id="7" name="Picture 6">
            <a:extLst>
              <a:ext uri="{FF2B5EF4-FFF2-40B4-BE49-F238E27FC236}">
                <a16:creationId xmlns:a16="http://schemas.microsoft.com/office/drawing/2014/main" id="{268E1488-9576-46DA-B44E-5E5ED358A14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0206" t="19656" r="24614" b="15326"/>
          <a:stretch/>
        </p:blipFill>
        <p:spPr>
          <a:xfrm>
            <a:off x="7278954" y="1136215"/>
            <a:ext cx="1588465" cy="956116"/>
          </a:xfrm>
          <a:prstGeom prst="rect">
            <a:avLst/>
          </a:prstGeom>
        </p:spPr>
      </p:pic>
      <p:pic>
        <p:nvPicPr>
          <p:cNvPr id="12" name="Picture 11">
            <a:extLst>
              <a:ext uri="{FF2B5EF4-FFF2-40B4-BE49-F238E27FC236}">
                <a16:creationId xmlns:a16="http://schemas.microsoft.com/office/drawing/2014/main" id="{2614091A-576F-41E0-AC21-7CADA1BA379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6676" t="21718" r="39380" b="17800"/>
          <a:stretch/>
        </p:blipFill>
        <p:spPr>
          <a:xfrm>
            <a:off x="7445794" y="2571598"/>
            <a:ext cx="1467379" cy="1470722"/>
          </a:xfrm>
          <a:prstGeom prst="rect">
            <a:avLst/>
          </a:prstGeom>
        </p:spPr>
      </p:pic>
      <p:pic>
        <p:nvPicPr>
          <p:cNvPr id="14" name="Picture 13">
            <a:extLst>
              <a:ext uri="{FF2B5EF4-FFF2-40B4-BE49-F238E27FC236}">
                <a16:creationId xmlns:a16="http://schemas.microsoft.com/office/drawing/2014/main" id="{4B159432-DD8B-417E-913E-0DFCA8BF2BB8}"/>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5992" t="14571" r="39381" b="11723"/>
          <a:stretch/>
        </p:blipFill>
        <p:spPr>
          <a:xfrm>
            <a:off x="4865538" y="1136215"/>
            <a:ext cx="1273657" cy="1524956"/>
          </a:xfrm>
          <a:prstGeom prst="rect">
            <a:avLst/>
          </a:prstGeom>
        </p:spPr>
      </p:pic>
      <p:pic>
        <p:nvPicPr>
          <p:cNvPr id="16" name="Picture 15">
            <a:extLst>
              <a:ext uri="{FF2B5EF4-FFF2-40B4-BE49-F238E27FC236}">
                <a16:creationId xmlns:a16="http://schemas.microsoft.com/office/drawing/2014/main" id="{516F8F23-3CC9-4666-936B-0B8ADEEAF671}"/>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5361" t="13471" r="38929" b="10103"/>
          <a:stretch/>
        </p:blipFill>
        <p:spPr>
          <a:xfrm>
            <a:off x="4865538" y="3167568"/>
            <a:ext cx="1273656" cy="1533285"/>
          </a:xfrm>
          <a:prstGeom prst="rect">
            <a:avLst/>
          </a:prstGeom>
        </p:spPr>
      </p:pic>
      <p:pic>
        <p:nvPicPr>
          <p:cNvPr id="22" name="Picture 21">
            <a:extLst>
              <a:ext uri="{FF2B5EF4-FFF2-40B4-BE49-F238E27FC236}">
                <a16:creationId xmlns:a16="http://schemas.microsoft.com/office/drawing/2014/main" id="{926ACBE2-5C8C-4680-A8F6-633DA3FA045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024911" y="5158802"/>
            <a:ext cx="2309143" cy="1302148"/>
          </a:xfrm>
          <a:prstGeom prst="rect">
            <a:avLst/>
          </a:prstGeom>
        </p:spPr>
      </p:pic>
      <p:pic>
        <p:nvPicPr>
          <p:cNvPr id="28" name="Picture 27">
            <a:extLst>
              <a:ext uri="{FF2B5EF4-FFF2-40B4-BE49-F238E27FC236}">
                <a16:creationId xmlns:a16="http://schemas.microsoft.com/office/drawing/2014/main" id="{11F84179-3789-43F1-8A2A-FDEFE7453934}"/>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48534" y="5271225"/>
            <a:ext cx="2107664" cy="1189725"/>
          </a:xfrm>
          <a:prstGeom prst="rect">
            <a:avLst/>
          </a:prstGeom>
        </p:spPr>
      </p:pic>
    </p:spTree>
    <p:extLst>
      <p:ext uri="{BB962C8B-B14F-4D97-AF65-F5344CB8AC3E}">
        <p14:creationId xmlns:p14="http://schemas.microsoft.com/office/powerpoint/2010/main" val="2048651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1</a:t>
            </a:r>
            <a:r>
              <a:rPr lang="en-US" sz="2800" dirty="0">
                <a:solidFill>
                  <a:srgbClr val="FF0000"/>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190A661C-DEFB-4AC9-904D-7B8820F54B41}"/>
              </a:ext>
            </a:extLst>
          </p:cNvPr>
          <p:cNvSpPr txBox="1"/>
          <p:nvPr/>
        </p:nvSpPr>
        <p:spPr>
          <a:xfrm>
            <a:off x="509781" y="1417477"/>
            <a:ext cx="3695307" cy="4278094"/>
          </a:xfrm>
          <a:prstGeom prst="rect">
            <a:avLst/>
          </a:prstGeom>
          <a:noFill/>
        </p:spPr>
        <p:txBody>
          <a:bodyPr wrap="square" rtlCol="0">
            <a:spAutoFit/>
          </a:bodyPr>
          <a:lstStyle/>
          <a:p>
            <a:r>
              <a:rPr lang="vi-VN" sz="1600" b="0" i="0" dirty="0">
                <a:effectLst/>
                <a:latin typeface="Arial" panose="020B0604020202020204" pitchFamily="34" charset="0"/>
              </a:rPr>
              <a:t>HẠN CHẾ</a:t>
            </a:r>
          </a:p>
          <a:p>
            <a:endParaRPr lang="vi-VN" sz="1600" dirty="0">
              <a:latin typeface="Arial" panose="020B0604020202020204" pitchFamily="34" charset="0"/>
            </a:endParaRPr>
          </a:p>
          <a:p>
            <a:endParaRPr lang="vi-VN" sz="1600" b="0" i="0" dirty="0">
              <a:effectLst/>
              <a:latin typeface="Arial" panose="020B0604020202020204" pitchFamily="34" charset="0"/>
            </a:endParaRPr>
          </a:p>
          <a:p>
            <a:r>
              <a:rPr lang="vi-VN" sz="1600" b="0" i="0" dirty="0">
                <a:effectLst/>
                <a:latin typeface="Arial" panose="020B0604020202020204" pitchFamily="34" charset="0"/>
              </a:rPr>
              <a:t>Đối với một thương hiệu, Logo là một yếu tố mang tính nhận diện cao và quan trọng, vì vậy việc liệt kê những trường hợp sai khi sử dụng logo nhằm giúp doanh nghiệp kiểm soát được sự sai lệch khi ứng dụng logo và sự sai lệch cách dùng logo theo thời gian.</a:t>
            </a:r>
          </a:p>
          <a:p>
            <a:endParaRPr lang="vi-VN" sz="1600" dirty="0">
              <a:latin typeface="Arial" panose="020B0604020202020204" pitchFamily="34" charset="0"/>
            </a:endParaRPr>
          </a:p>
          <a:p>
            <a:endParaRPr lang="vi-VN" sz="1600" b="0" i="0" dirty="0">
              <a:effectLst/>
              <a:latin typeface="Arial" panose="020B0604020202020204" pitchFamily="34" charset="0"/>
            </a:endParaRPr>
          </a:p>
          <a:p>
            <a:r>
              <a:rPr lang="vi-VN" sz="1600" b="0" i="0" dirty="0">
                <a:effectLst/>
                <a:latin typeface="Arial" panose="020B0604020202020204" pitchFamily="34" charset="0"/>
              </a:rPr>
              <a:t>Các chuẩn mực về màu sắc, tỉ lệ, bố cục của Logo phải được đảm bảo chính xác với những qui định ở các phiên bản Logo mà không có sự sai lệch nào.</a:t>
            </a:r>
            <a:endParaRPr lang="en-US" sz="1600" dirty="0"/>
          </a:p>
        </p:txBody>
      </p:sp>
      <p:sp>
        <p:nvSpPr>
          <p:cNvPr id="14" name="Rectangle 13">
            <a:extLst>
              <a:ext uri="{FF2B5EF4-FFF2-40B4-BE49-F238E27FC236}">
                <a16:creationId xmlns:a16="http://schemas.microsoft.com/office/drawing/2014/main" id="{D134C00F-A049-474F-8128-8172D463FA19}"/>
              </a:ext>
            </a:extLst>
          </p:cNvPr>
          <p:cNvSpPr/>
          <p:nvPr/>
        </p:nvSpPr>
        <p:spPr>
          <a:xfrm>
            <a:off x="5455808" y="1791094"/>
            <a:ext cx="3075450" cy="13309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9D4805DE-E48F-45F3-8EE7-115F9BD7A710}"/>
              </a:ext>
            </a:extLst>
          </p:cNvPr>
          <p:cNvSpPr/>
          <p:nvPr/>
        </p:nvSpPr>
        <p:spPr>
          <a:xfrm>
            <a:off x="8939306" y="3963016"/>
            <a:ext cx="3178698" cy="128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DC47B5C-E94E-4B0D-9AAB-1BFB3E853BC7}"/>
              </a:ext>
            </a:extLst>
          </p:cNvPr>
          <p:cNvSpPr/>
          <p:nvPr/>
        </p:nvSpPr>
        <p:spPr>
          <a:xfrm>
            <a:off x="8870623" y="1791093"/>
            <a:ext cx="3247381" cy="13309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B5E6888-8DAB-48C1-8B72-AC41C3A82D59}"/>
              </a:ext>
            </a:extLst>
          </p:cNvPr>
          <p:cNvSpPr/>
          <p:nvPr/>
        </p:nvSpPr>
        <p:spPr>
          <a:xfrm>
            <a:off x="5455808" y="3963016"/>
            <a:ext cx="3178698" cy="1289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6D61A2F2-21B3-4116-8CF6-4F144EA766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07432" y="3974569"/>
            <a:ext cx="3075450" cy="1277927"/>
          </a:xfrm>
          <a:prstGeom prst="rect">
            <a:avLst/>
          </a:prstGeom>
        </p:spPr>
      </p:pic>
      <p:pic>
        <p:nvPicPr>
          <p:cNvPr id="21" name="Picture 20">
            <a:extLst>
              <a:ext uri="{FF2B5EF4-FFF2-40B4-BE49-F238E27FC236}">
                <a16:creationId xmlns:a16="http://schemas.microsoft.com/office/drawing/2014/main" id="{F71D4B49-A2F2-414D-BE8B-2806C73BCB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30746" y="1903750"/>
            <a:ext cx="2927133" cy="1216298"/>
          </a:xfrm>
          <a:prstGeom prst="rect">
            <a:avLst/>
          </a:prstGeom>
        </p:spPr>
      </p:pic>
      <p:pic>
        <p:nvPicPr>
          <p:cNvPr id="23" name="Picture 22">
            <a:extLst>
              <a:ext uri="{FF2B5EF4-FFF2-40B4-BE49-F238E27FC236}">
                <a16:creationId xmlns:a16="http://schemas.microsoft.com/office/drawing/2014/main" id="{A1C83FF0-77D2-474E-A635-B3B6AD970CA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988090" y="3972209"/>
            <a:ext cx="3081129" cy="1280287"/>
          </a:xfrm>
          <a:prstGeom prst="rect">
            <a:avLst/>
          </a:prstGeom>
        </p:spPr>
      </p:pic>
      <p:pic>
        <p:nvPicPr>
          <p:cNvPr id="25" name="Picture 24">
            <a:extLst>
              <a:ext uri="{FF2B5EF4-FFF2-40B4-BE49-F238E27FC236}">
                <a16:creationId xmlns:a16="http://schemas.microsoft.com/office/drawing/2014/main" id="{3AAFC7B9-EDFC-4BA9-8403-12735714710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512144" y="1830389"/>
            <a:ext cx="2962777" cy="1231108"/>
          </a:xfrm>
          <a:prstGeom prst="rect">
            <a:avLst/>
          </a:prstGeom>
        </p:spPr>
      </p:pic>
    </p:spTree>
    <p:extLst>
      <p:ext uri="{BB962C8B-B14F-4D97-AF65-F5344CB8AC3E}">
        <p14:creationId xmlns:p14="http://schemas.microsoft.com/office/powerpoint/2010/main" val="358776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1</a:t>
            </a:r>
            <a:r>
              <a:rPr lang="en-US" sz="2800" dirty="0">
                <a:solidFill>
                  <a:srgbClr val="FF0000"/>
                </a:solidFill>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CC70457E-85C7-47D1-8063-34AF8DBC193F}"/>
              </a:ext>
            </a:extLst>
          </p:cNvPr>
          <p:cNvSpPr txBox="1"/>
          <p:nvPr/>
        </p:nvSpPr>
        <p:spPr>
          <a:xfrm>
            <a:off x="593889" y="1659118"/>
            <a:ext cx="3789575" cy="3754874"/>
          </a:xfrm>
          <a:prstGeom prst="rect">
            <a:avLst/>
          </a:prstGeom>
          <a:noFill/>
        </p:spPr>
        <p:txBody>
          <a:bodyPr wrap="square" rtlCol="0">
            <a:spAutoFit/>
          </a:bodyPr>
          <a:lstStyle/>
          <a:p>
            <a:r>
              <a:rPr lang="vi-VN" sz="1400" b="0" i="0" dirty="0">
                <a:effectLst/>
                <a:latin typeface="Arial" panose="020B0604020202020204" pitchFamily="34" charset="0"/>
              </a:rPr>
              <a:t>VỊ TRÍ LOGO TRÊN TRUYỀN THÔNG</a:t>
            </a:r>
          </a:p>
          <a:p>
            <a:endParaRPr lang="vi-VN" sz="1400" b="0" i="0" dirty="0">
              <a:effectLst/>
              <a:latin typeface="Arial" panose="020B0604020202020204" pitchFamily="34" charset="0"/>
            </a:endParaRPr>
          </a:p>
          <a:p>
            <a:r>
              <a:rPr lang="vi-VN" sz="1400" b="0" i="0" dirty="0">
                <a:effectLst/>
                <a:latin typeface="Arial" panose="020B0604020202020204" pitchFamily="34" charset="0"/>
              </a:rPr>
              <a:t>Khi thiết kế truyền thông, vị trí logo luôn đóng vai trò quan trọng trong việc cảm thụ về hình ảnh thương hiệu. Những vị trí logo không nhất quán sẽ dẫn tới tình trạng hỗn loạn trong bố cục cũng như ý nghĩa của logo. Vì vậy cần quy định một cách rõ ràng, nhất quán và cụ thể về vị trí cuả logo trong bản thiết kế. Việc này giúp cho những designer kế thừa có thể hiểu về tinh thần thiết kế nói chung và tinh thần thương hiệu nói riêng.</a:t>
            </a:r>
          </a:p>
          <a:p>
            <a:endParaRPr lang="vi-VN" sz="1400" b="0" i="0" dirty="0">
              <a:effectLst/>
              <a:latin typeface="Arial" panose="020B0604020202020204" pitchFamily="34" charset="0"/>
            </a:endParaRPr>
          </a:p>
          <a:p>
            <a:r>
              <a:rPr lang="vi-VN" sz="1400" b="0" i="0" dirty="0">
                <a:effectLst/>
                <a:latin typeface="Arial" panose="020B0604020202020204" pitchFamily="34" charset="0"/>
              </a:rPr>
              <a:t>Có 3 vị trị đặt Logo là (A), (B) và (C) trên các ấn phẩm truyền thông được mô tả như hình, trong mọi trường hợp, nên tuân thủ theo qui định vị trí đặt Logo như hình dưới.</a:t>
            </a:r>
            <a:endParaRPr lang="en-US" sz="1400" dirty="0"/>
          </a:p>
        </p:txBody>
      </p:sp>
      <p:sp>
        <p:nvSpPr>
          <p:cNvPr id="5" name="Rectangle 4"/>
          <p:cNvSpPr/>
          <p:nvPr/>
        </p:nvSpPr>
        <p:spPr>
          <a:xfrm>
            <a:off x="6169891" y="1376218"/>
            <a:ext cx="5024582" cy="424872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97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13</a:t>
            </a: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pic>
        <p:nvPicPr>
          <p:cNvPr id="5" name="Picture 4">
            <a:extLst>
              <a:ext uri="{FF2B5EF4-FFF2-40B4-BE49-F238E27FC236}">
                <a16:creationId xmlns:a16="http://schemas.microsoft.com/office/drawing/2014/main" id="{4F7FBC47-E23B-4B51-8956-9ABA4CAC8D3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79386" y="915925"/>
            <a:ext cx="8813026" cy="5876085"/>
          </a:xfrm>
          <a:prstGeom prst="rect">
            <a:avLst/>
          </a:prstGeom>
        </p:spPr>
      </p:pic>
    </p:spTree>
    <p:extLst>
      <p:ext uri="{BB962C8B-B14F-4D97-AF65-F5344CB8AC3E}">
        <p14:creationId xmlns:p14="http://schemas.microsoft.com/office/powerpoint/2010/main" val="697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663205"/>
            <a:ext cx="11288111"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6F15A68-B991-4395-8C48-773BE2E9C144}"/>
              </a:ext>
            </a:extLst>
          </p:cNvPr>
          <p:cNvSpPr txBox="1"/>
          <p:nvPr/>
        </p:nvSpPr>
        <p:spPr>
          <a:xfrm>
            <a:off x="378372" y="26696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Rectangle 2"/>
          <p:cNvSpPr/>
          <p:nvPr/>
        </p:nvSpPr>
        <p:spPr>
          <a:xfrm>
            <a:off x="1930400" y="866406"/>
            <a:ext cx="7995920" cy="599159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F15A68-B991-4395-8C48-773BE2E9C144}"/>
              </a:ext>
            </a:extLst>
          </p:cNvPr>
          <p:cNvSpPr txBox="1"/>
          <p:nvPr/>
        </p:nvSpPr>
        <p:spPr>
          <a:xfrm>
            <a:off x="10609493" y="266965"/>
            <a:ext cx="718907" cy="523220"/>
          </a:xfrm>
          <a:prstGeom prst="rect">
            <a:avLst/>
          </a:prstGeom>
          <a:noFill/>
        </p:spPr>
        <p:txBody>
          <a:bodyPr wrap="square" rtlCol="0">
            <a:spAutoFit/>
          </a:bodyPr>
          <a:lstStyle/>
          <a:p>
            <a:r>
              <a:rPr lang="vi-VN" sz="2800" i="1" dirty="0">
                <a:solidFill>
                  <a:srgbClr val="FF0000"/>
                </a:solidFill>
                <a:latin typeface="+mj-lt"/>
              </a:rPr>
              <a:t>14</a:t>
            </a:r>
            <a:endParaRPr lang="en-US" sz="2800" i="1" dirty="0">
              <a:solidFill>
                <a:srgbClr val="FF0000"/>
              </a:solidFill>
              <a:latin typeface="+mj-lt"/>
            </a:endParaRPr>
          </a:p>
        </p:txBody>
      </p:sp>
    </p:spTree>
    <p:extLst>
      <p:ext uri="{BB962C8B-B14F-4D97-AF65-F5344CB8AC3E}">
        <p14:creationId xmlns:p14="http://schemas.microsoft.com/office/powerpoint/2010/main" val="2881885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15</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pic>
        <p:nvPicPr>
          <p:cNvPr id="6" name="Picture 5">
            <a:extLst>
              <a:ext uri="{FF2B5EF4-FFF2-40B4-BE49-F238E27FC236}">
                <a16:creationId xmlns:a16="http://schemas.microsoft.com/office/drawing/2014/main" id="{CA8F1510-689A-435A-9C5A-E3BD129D0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735" y="804041"/>
            <a:ext cx="8056530" cy="6042398"/>
          </a:xfrm>
          <a:prstGeom prst="rect">
            <a:avLst/>
          </a:prstGeom>
        </p:spPr>
      </p:pic>
    </p:spTree>
    <p:extLst>
      <p:ext uri="{BB962C8B-B14F-4D97-AF65-F5344CB8AC3E}">
        <p14:creationId xmlns:p14="http://schemas.microsoft.com/office/powerpoint/2010/main" val="3151650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32080" y="609600"/>
            <a:ext cx="11775440" cy="2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F15A68-B991-4395-8C48-773BE2E9C144}"/>
              </a:ext>
            </a:extLst>
          </p:cNvPr>
          <p:cNvSpPr txBox="1"/>
          <p:nvPr/>
        </p:nvSpPr>
        <p:spPr>
          <a:xfrm>
            <a:off x="132080" y="1856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19" name="TextBox 18">
            <a:extLst>
              <a:ext uri="{FF2B5EF4-FFF2-40B4-BE49-F238E27FC236}">
                <a16:creationId xmlns:a16="http://schemas.microsoft.com/office/drawing/2014/main" id="{A6F15A68-B991-4395-8C48-773BE2E9C144}"/>
              </a:ext>
            </a:extLst>
          </p:cNvPr>
          <p:cNvSpPr txBox="1"/>
          <p:nvPr/>
        </p:nvSpPr>
        <p:spPr>
          <a:xfrm>
            <a:off x="10993121" y="231851"/>
            <a:ext cx="792480" cy="523220"/>
          </a:xfrm>
          <a:prstGeom prst="rect">
            <a:avLst/>
          </a:prstGeom>
          <a:noFill/>
        </p:spPr>
        <p:txBody>
          <a:bodyPr wrap="square" rtlCol="0">
            <a:spAutoFit/>
          </a:bodyPr>
          <a:lstStyle/>
          <a:p>
            <a:r>
              <a:rPr lang="vi-VN" sz="2800" i="1" dirty="0">
                <a:solidFill>
                  <a:srgbClr val="FF0000"/>
                </a:solidFill>
                <a:latin typeface="+mj-lt"/>
              </a:rPr>
              <a:t>16</a:t>
            </a:r>
            <a:endParaRPr lang="en-US" sz="2800" i="1" dirty="0">
              <a:solidFill>
                <a:srgbClr val="FF0000"/>
              </a:solidFill>
              <a:latin typeface="+mj-lt"/>
            </a:endParaRPr>
          </a:p>
        </p:txBody>
      </p:sp>
      <p:pic>
        <p:nvPicPr>
          <p:cNvPr id="4" name="Picture 3">
            <a:extLst>
              <a:ext uri="{FF2B5EF4-FFF2-40B4-BE49-F238E27FC236}">
                <a16:creationId xmlns:a16="http://schemas.microsoft.com/office/drawing/2014/main" id="{A9356A26-56B2-4EB8-8B74-584F8CA2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777" y="646268"/>
            <a:ext cx="6616046" cy="6211732"/>
          </a:xfrm>
          <a:prstGeom prst="rect">
            <a:avLst/>
          </a:prstGeom>
        </p:spPr>
      </p:pic>
    </p:spTree>
    <p:extLst>
      <p:ext uri="{BB962C8B-B14F-4D97-AF65-F5344CB8AC3E}">
        <p14:creationId xmlns:p14="http://schemas.microsoft.com/office/powerpoint/2010/main" val="3173834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32080" y="609600"/>
            <a:ext cx="11775440" cy="2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4720" y="755071"/>
            <a:ext cx="10170160" cy="6336609"/>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6F15A68-B991-4395-8C48-773BE2E9C144}"/>
              </a:ext>
            </a:extLst>
          </p:cNvPr>
          <p:cNvSpPr txBox="1"/>
          <p:nvPr/>
        </p:nvSpPr>
        <p:spPr>
          <a:xfrm>
            <a:off x="132080" y="1856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19" name="TextBox 18">
            <a:extLst>
              <a:ext uri="{FF2B5EF4-FFF2-40B4-BE49-F238E27FC236}">
                <a16:creationId xmlns:a16="http://schemas.microsoft.com/office/drawing/2014/main" id="{A6F15A68-B991-4395-8C48-773BE2E9C144}"/>
              </a:ext>
            </a:extLst>
          </p:cNvPr>
          <p:cNvSpPr txBox="1"/>
          <p:nvPr/>
        </p:nvSpPr>
        <p:spPr>
          <a:xfrm>
            <a:off x="10993121" y="231851"/>
            <a:ext cx="792480" cy="523220"/>
          </a:xfrm>
          <a:prstGeom prst="rect">
            <a:avLst/>
          </a:prstGeom>
          <a:noFill/>
        </p:spPr>
        <p:txBody>
          <a:bodyPr wrap="square" rtlCol="0">
            <a:spAutoFit/>
          </a:bodyPr>
          <a:lstStyle/>
          <a:p>
            <a:r>
              <a:rPr lang="vi-VN" sz="2800" i="1" dirty="0">
                <a:solidFill>
                  <a:srgbClr val="FF0000"/>
                </a:solidFill>
                <a:latin typeface="+mj-lt"/>
              </a:rPr>
              <a:t>17</a:t>
            </a:r>
            <a:endParaRPr lang="en-US" sz="2800" i="1" dirty="0">
              <a:solidFill>
                <a:srgbClr val="FF0000"/>
              </a:solidFill>
              <a:latin typeface="+mj-lt"/>
            </a:endParaRPr>
          </a:p>
        </p:txBody>
      </p:sp>
    </p:spTree>
    <p:extLst>
      <p:ext uri="{BB962C8B-B14F-4D97-AF65-F5344CB8AC3E}">
        <p14:creationId xmlns:p14="http://schemas.microsoft.com/office/powerpoint/2010/main" val="103338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1019446" y="236485"/>
            <a:ext cx="725214" cy="523220"/>
          </a:xfrm>
          <a:prstGeom prst="rect">
            <a:avLst/>
          </a:prstGeom>
          <a:noFill/>
        </p:spPr>
        <p:txBody>
          <a:bodyPr wrap="square" rtlCol="0">
            <a:spAutoFit/>
          </a:bodyPr>
          <a:lstStyle/>
          <a:p>
            <a:r>
              <a:rPr lang="vi-VN" sz="2800" dirty="0">
                <a:solidFill>
                  <a:srgbClr val="FF0000"/>
                </a:solidFill>
                <a:latin typeface="+mj-lt"/>
              </a:rPr>
              <a:t>18</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447340" y="285011"/>
            <a:ext cx="2790497" cy="523220"/>
          </a:xfrm>
          <a:prstGeom prst="rect">
            <a:avLst/>
          </a:prstGeom>
          <a:noFill/>
        </p:spPr>
        <p:txBody>
          <a:bodyPr wrap="square" rtlCol="0">
            <a:spAutoFit/>
          </a:bodyPr>
          <a:lstStyle/>
          <a:p>
            <a:r>
              <a:rPr lang="en-US" sz="2800" b="0" i="0" dirty="0">
                <a:solidFill>
                  <a:srgbClr val="FF0000"/>
                </a:solidFill>
                <a:effectLst/>
                <a:latin typeface="Arial" panose="020B0604020202020204" pitchFamily="34" charset="0"/>
              </a:rPr>
              <a:t>TYPEFACES</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C28A97A6-4CD2-4DAE-8AC0-AFB8F9FE4141}"/>
              </a:ext>
            </a:extLst>
          </p:cNvPr>
          <p:cNvSpPr txBox="1"/>
          <p:nvPr/>
        </p:nvSpPr>
        <p:spPr>
          <a:xfrm>
            <a:off x="3007151" y="1376313"/>
            <a:ext cx="5147035" cy="1107996"/>
          </a:xfrm>
          <a:prstGeom prst="rect">
            <a:avLst/>
          </a:prstGeom>
          <a:noFill/>
        </p:spPr>
        <p:txBody>
          <a:bodyPr wrap="square" rtlCol="0">
            <a:spAutoFit/>
          </a:bodyPr>
          <a:lstStyle/>
          <a:p>
            <a:r>
              <a:rPr lang="en-US" sz="6600" b="0" i="0" dirty="0">
                <a:solidFill>
                  <a:srgbClr val="FF0000"/>
                </a:solidFill>
                <a:effectLst/>
                <a:latin typeface="Arial" panose="020B0604020202020204" pitchFamily="34" charset="0"/>
              </a:rPr>
              <a:t>TYPEFACES</a:t>
            </a:r>
            <a:endParaRPr lang="en-US" sz="6600" dirty="0">
              <a:solidFill>
                <a:srgbClr val="FF0000"/>
              </a:solidFill>
            </a:endParaRPr>
          </a:p>
        </p:txBody>
      </p:sp>
      <p:pic>
        <p:nvPicPr>
          <p:cNvPr id="6" name="Picture 5">
            <a:extLst>
              <a:ext uri="{FF2B5EF4-FFF2-40B4-BE49-F238E27FC236}">
                <a16:creationId xmlns:a16="http://schemas.microsoft.com/office/drawing/2014/main" id="{454B9A4A-5751-4E12-93AF-3DA0B128E813}"/>
              </a:ext>
            </a:extLst>
          </p:cNvPr>
          <p:cNvPicPr>
            <a:picLocks noChangeAspect="1"/>
          </p:cNvPicPr>
          <p:nvPr/>
        </p:nvPicPr>
        <p:blipFill rotWithShape="1">
          <a:blip r:embed="rId2">
            <a:extLst>
              <a:ext uri="{28A0092B-C50C-407E-A947-70E740481C1C}">
                <a14:useLocalDpi xmlns:a14="http://schemas.microsoft.com/office/drawing/2010/main" val="0"/>
              </a:ext>
            </a:extLst>
          </a:blip>
          <a:srcRect l="12835" t="36225" r="56469" b="36225"/>
          <a:stretch/>
        </p:blipFill>
        <p:spPr>
          <a:xfrm flipV="1">
            <a:off x="0" y="3056578"/>
            <a:ext cx="6627043" cy="3793045"/>
          </a:xfrm>
          <a:prstGeom prst="rect">
            <a:avLst/>
          </a:prstGeom>
        </p:spPr>
      </p:pic>
      <p:sp>
        <p:nvSpPr>
          <p:cNvPr id="7" name="Rectangle 6">
            <a:extLst>
              <a:ext uri="{FF2B5EF4-FFF2-40B4-BE49-F238E27FC236}">
                <a16:creationId xmlns:a16="http://schemas.microsoft.com/office/drawing/2014/main" id="{1AFF50F3-45F0-4735-A8A8-D25FEA1D942F}"/>
              </a:ext>
            </a:extLst>
          </p:cNvPr>
          <p:cNvSpPr/>
          <p:nvPr/>
        </p:nvSpPr>
        <p:spPr>
          <a:xfrm>
            <a:off x="6627043" y="3056580"/>
            <a:ext cx="5564957" cy="3801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60BF90-760E-415E-9E47-7F9EAA6020D9}"/>
              </a:ext>
            </a:extLst>
          </p:cNvPr>
          <p:cNvSpPr txBox="1"/>
          <p:nvPr/>
        </p:nvSpPr>
        <p:spPr>
          <a:xfrm>
            <a:off x="7013542" y="3873243"/>
            <a:ext cx="5033913" cy="1815882"/>
          </a:xfrm>
          <a:prstGeom prst="rect">
            <a:avLst/>
          </a:prstGeom>
          <a:noFill/>
        </p:spPr>
        <p:txBody>
          <a:bodyPr wrap="square" rtlCol="0">
            <a:spAutoFit/>
          </a:bodyPr>
          <a:lstStyle/>
          <a:p>
            <a:r>
              <a:rPr lang="vi-VN" sz="1400" b="0" i="0" dirty="0">
                <a:solidFill>
                  <a:schemeClr val="bg1"/>
                </a:solidFill>
                <a:effectLst/>
                <a:latin typeface="Arial" panose="020B0604020202020204" pitchFamily="34" charset="0"/>
              </a:rPr>
              <a:t>Hệ thống font chữ là một phần quan trọng trong toàn bộ hệ thống nhận diện của thương hiệu, nó góp phần tạo nên sự cân đối, hài hòa và tính đồng bộ xuyên suốt trong toàn bộ hệ thống. Việc chọn được những type faces phù hợp cho thương hiệu sẽ làm tôn lên được những giá trị cũng như tính cách của Doanh nghiệp. Các qui định về việc sử dụng font chữ cần được tuân thủ ngay cả trong những ấn phẩm văn phòng hằng ngày như Word, Excel, Power Point ...</a:t>
            </a:r>
            <a:endParaRPr lang="en-US" sz="1400" dirty="0">
              <a:solidFill>
                <a:schemeClr val="bg1"/>
              </a:solidFill>
            </a:endParaRPr>
          </a:p>
        </p:txBody>
      </p:sp>
    </p:spTree>
    <p:extLst>
      <p:ext uri="{BB962C8B-B14F-4D97-AF65-F5344CB8AC3E}">
        <p14:creationId xmlns:p14="http://schemas.microsoft.com/office/powerpoint/2010/main" val="52671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6F15A68-B991-4395-8C48-773BE2E9C144}"/>
              </a:ext>
            </a:extLst>
          </p:cNvPr>
          <p:cNvSpPr txBox="1"/>
          <p:nvPr/>
        </p:nvSpPr>
        <p:spPr>
          <a:xfrm>
            <a:off x="378372" y="236486"/>
            <a:ext cx="2977570" cy="954107"/>
          </a:xfrm>
          <a:prstGeom prst="rect">
            <a:avLst/>
          </a:prstGeom>
          <a:noFill/>
        </p:spPr>
        <p:txBody>
          <a:bodyPr wrap="square" rtlCol="0">
            <a:spAutoFit/>
          </a:bodyPr>
          <a:lstStyle/>
          <a:p>
            <a:r>
              <a:rPr lang="en-US" sz="2800" b="0" i="0" dirty="0">
                <a:solidFill>
                  <a:srgbClr val="FF0000"/>
                </a:solidFill>
                <a:effectLst/>
                <a:latin typeface="Arial" panose="020B0604020202020204" pitchFamily="34" charset="0"/>
              </a:rPr>
              <a:t>TYPEFACES</a:t>
            </a:r>
            <a:endParaRPr lang="en-US" sz="2800" i="1" dirty="0">
              <a:solidFill>
                <a:srgbClr val="FF0000"/>
              </a:solidFill>
              <a:latin typeface="+mj-lt"/>
            </a:endParaRPr>
          </a:p>
          <a:p>
            <a:endParaRPr lang="en-US" sz="2800" i="1" dirty="0">
              <a:latin typeface="+mj-lt"/>
            </a:endParaRPr>
          </a:p>
        </p:txBody>
      </p:sp>
      <p:sp>
        <p:nvSpPr>
          <p:cNvPr id="2" name="TextBox 1">
            <a:extLst>
              <a:ext uri="{FF2B5EF4-FFF2-40B4-BE49-F238E27FC236}">
                <a16:creationId xmlns:a16="http://schemas.microsoft.com/office/drawing/2014/main" id="{5FB71A60-CB4C-46E3-A803-74A7D816330D}"/>
              </a:ext>
            </a:extLst>
          </p:cNvPr>
          <p:cNvSpPr txBox="1"/>
          <p:nvPr/>
        </p:nvSpPr>
        <p:spPr>
          <a:xfrm>
            <a:off x="725864" y="1371597"/>
            <a:ext cx="3874416" cy="4739759"/>
          </a:xfrm>
          <a:prstGeom prst="rect">
            <a:avLst/>
          </a:prstGeom>
          <a:noFill/>
        </p:spPr>
        <p:txBody>
          <a:bodyPr wrap="square" rtlCol="0">
            <a:spAutoFit/>
          </a:bodyPr>
          <a:lstStyle/>
          <a:p>
            <a:r>
              <a:rPr lang="vi-VN" b="0" i="0" dirty="0">
                <a:effectLst/>
                <a:latin typeface="Arial" panose="020B0604020202020204" pitchFamily="34" charset="0"/>
              </a:rPr>
              <a:t>HỆ THỐNG FONT CHỮ</a:t>
            </a:r>
          </a:p>
          <a:p>
            <a:endParaRPr lang="vi-VN" b="0" i="0" dirty="0">
              <a:effectLst/>
              <a:latin typeface="Arial" panose="020B0604020202020204" pitchFamily="34" charset="0"/>
            </a:endParaRPr>
          </a:p>
          <a:p>
            <a:r>
              <a:rPr lang="vi-VN" sz="1400" b="0" i="0" dirty="0">
                <a:effectLst/>
                <a:latin typeface="Arial" panose="020B0604020202020204" pitchFamily="34" charset="0"/>
              </a:rPr>
              <a:t>Hệ thống font chữ (Coporate typeface) của SE sử dụng hai font chữ cho hệ thống nhận diện của mình. Được chia làm 2 nhóm sau:</a:t>
            </a:r>
          </a:p>
          <a:p>
            <a:endParaRPr lang="vi-VN" sz="1400" b="0" i="0" dirty="0">
              <a:effectLst/>
              <a:latin typeface="Arial" panose="020B0604020202020204" pitchFamily="34" charset="0"/>
            </a:endParaRPr>
          </a:p>
          <a:p>
            <a:r>
              <a:rPr lang="vi-VN" sz="1400" b="0" i="0" dirty="0">
                <a:effectLst/>
                <a:latin typeface="Arial" panose="020B0604020202020204" pitchFamily="34" charset="0"/>
              </a:rPr>
              <a:t>Font chữ chính (Main typeface): Được dùng cho những tiêu đề thể hiện thông điệp cần nhấn mạnh (headline), nó cũng có thể sử dụng như mảng chính của thiết kế ở dạng typography.</a:t>
            </a:r>
          </a:p>
          <a:p>
            <a:r>
              <a:rPr lang="vi-VN" sz="1400" b="0" i="0" dirty="0">
                <a:effectLst/>
                <a:latin typeface="Arial" panose="020B0604020202020204" pitchFamily="34" charset="0"/>
              </a:rPr>
              <a:t>Font chữ phụ (Rockwell Condensed): Được cho tiêu đề tên trên logo </a:t>
            </a:r>
            <a:endParaRPr lang="vi-VN" sz="1400" dirty="0">
              <a:latin typeface="Arial" panose="020B0604020202020204" pitchFamily="34" charset="0"/>
            </a:endParaRPr>
          </a:p>
          <a:p>
            <a:endParaRPr lang="vi-VN" sz="1400" b="0" i="0" dirty="0">
              <a:effectLst/>
              <a:latin typeface="Arial" panose="020B0604020202020204" pitchFamily="34" charset="0"/>
            </a:endParaRPr>
          </a:p>
          <a:p>
            <a:endParaRPr lang="vi-VN" sz="1400" dirty="0">
              <a:latin typeface="Arial" panose="020B0604020202020204" pitchFamily="34" charset="0"/>
            </a:endParaRPr>
          </a:p>
          <a:p>
            <a:r>
              <a:rPr lang="vi-VN" sz="1400" b="0" i="0" dirty="0">
                <a:effectLst/>
                <a:latin typeface="Arial" panose="020B0604020202020204" pitchFamily="34" charset="0"/>
              </a:rPr>
              <a:t>Font chữ văn bản (Office typeface): Được dùng cho các văn bản sử dụng hằng ngày như: hợp đồng, đơn từ, thông báo... Font chữ này là font chữ có sẵn trong hầu hết các hệ điều hành, nên sẽ tránh được việc lỗi font khi chuyển file, gửi mail... </a:t>
            </a:r>
          </a:p>
        </p:txBody>
      </p:sp>
      <p:sp>
        <p:nvSpPr>
          <p:cNvPr id="3" name="TextBox 2">
            <a:extLst>
              <a:ext uri="{FF2B5EF4-FFF2-40B4-BE49-F238E27FC236}">
                <a16:creationId xmlns:a16="http://schemas.microsoft.com/office/drawing/2014/main" id="{719F7C22-6B3C-4A46-BBE5-072EB51C7621}"/>
              </a:ext>
            </a:extLst>
          </p:cNvPr>
          <p:cNvSpPr txBox="1"/>
          <p:nvPr/>
        </p:nvSpPr>
        <p:spPr>
          <a:xfrm>
            <a:off x="7202079" y="5099900"/>
            <a:ext cx="4873658" cy="1477328"/>
          </a:xfrm>
          <a:prstGeom prst="rect">
            <a:avLst/>
          </a:prstGeom>
          <a:noFill/>
        </p:spPr>
        <p:txBody>
          <a:bodyPr wrap="square" rtlCol="0">
            <a:spAutoFit/>
          </a:bodyPr>
          <a:lstStyle/>
          <a:p>
            <a:r>
              <a:rPr lang="en-US" b="0" i="0" dirty="0">
                <a:effectLst/>
                <a:latin typeface="Arial" panose="020B0604020202020204" pitchFamily="34" charset="0"/>
              </a:rPr>
              <a:t>Font </a:t>
            </a:r>
            <a:r>
              <a:rPr lang="en-US" b="0" i="0" dirty="0" err="1">
                <a:effectLst/>
                <a:latin typeface="Arial" panose="020B0604020202020204" pitchFamily="34" charset="0"/>
              </a:rPr>
              <a:t>chữ</a:t>
            </a:r>
            <a:r>
              <a:rPr lang="en-US" b="0" i="0" dirty="0">
                <a:effectLst/>
                <a:latin typeface="Arial" panose="020B0604020202020204" pitchFamily="34" charset="0"/>
              </a:rPr>
              <a:t> </a:t>
            </a:r>
            <a:r>
              <a:rPr lang="en-US" b="0" i="0" dirty="0" err="1">
                <a:effectLst/>
                <a:latin typeface="Arial" panose="020B0604020202020204" pitchFamily="34" charset="0"/>
              </a:rPr>
              <a:t>văn</a:t>
            </a:r>
            <a:r>
              <a:rPr lang="en-US" b="0" i="0" dirty="0">
                <a:effectLst/>
                <a:latin typeface="Arial" panose="020B0604020202020204" pitchFamily="34" charset="0"/>
              </a:rPr>
              <a:t> </a:t>
            </a:r>
            <a:r>
              <a:rPr lang="en-US" b="0" i="0" dirty="0" err="1">
                <a:effectLst/>
                <a:latin typeface="Arial" panose="020B0604020202020204" pitchFamily="34" charset="0"/>
              </a:rPr>
              <a:t>bản</a:t>
            </a:r>
            <a:r>
              <a:rPr lang="en-US" b="0" i="0" dirty="0">
                <a:effectLst/>
                <a:latin typeface="Arial" panose="020B0604020202020204" pitchFamily="34" charset="0"/>
              </a:rPr>
              <a:t> (Office typeface)</a:t>
            </a:r>
            <a:r>
              <a:rPr lang="vi-VN" b="0" i="0" dirty="0">
                <a:effectLst/>
                <a:latin typeface="Arial" panose="020B0604020202020204" pitchFamily="34" charset="0"/>
              </a:rPr>
              <a:t>:</a:t>
            </a:r>
          </a:p>
          <a:p>
            <a:r>
              <a:rPr lang="en-US" b="0" i="0" dirty="0">
                <a:effectLst/>
                <a:latin typeface="Arial" panose="020B0604020202020204" pitchFamily="34" charset="0"/>
              </a:rPr>
              <a:t>Arial</a:t>
            </a:r>
            <a:endParaRPr lang="vi-VN" b="0" i="0" dirty="0">
              <a:effectLst/>
              <a:latin typeface="Arial" panose="020B0604020202020204" pitchFamily="34" charset="0"/>
            </a:endParaRPr>
          </a:p>
          <a:p>
            <a:r>
              <a:rPr lang="en-US" b="0" i="0" dirty="0">
                <a:effectLst/>
                <a:latin typeface="Arial" panose="020B0604020202020204" pitchFamily="34" charset="0"/>
              </a:rPr>
              <a:t>Abcde </a:t>
            </a:r>
            <a:r>
              <a:rPr lang="en-US" b="0" i="0" dirty="0" err="1">
                <a:effectLst/>
                <a:latin typeface="Arial" panose="020B0604020202020204" pitchFamily="34" charset="0"/>
              </a:rPr>
              <a:t>textcfghijklmnopqrstuvwxyz</a:t>
            </a:r>
            <a:endParaRPr lang="vi-VN" b="0" i="0" dirty="0">
              <a:effectLst/>
              <a:latin typeface="Arial" panose="020B0604020202020204" pitchFamily="34" charset="0"/>
            </a:endParaRPr>
          </a:p>
          <a:p>
            <a:r>
              <a:rPr lang="en-US" b="0" i="0" dirty="0">
                <a:effectLst/>
                <a:latin typeface="Arial" panose="020B0604020202020204" pitchFamily="34" charset="0"/>
              </a:rPr>
              <a:t>ABCDEFGHIJKLMNOPQRSTUVWXYZ</a:t>
            </a:r>
            <a:endParaRPr lang="vi-VN" b="0" i="0" dirty="0">
              <a:effectLst/>
              <a:latin typeface="Arial" panose="020B0604020202020204" pitchFamily="34" charset="0"/>
            </a:endParaRPr>
          </a:p>
          <a:p>
            <a:r>
              <a:rPr lang="en-US" b="0" i="0" dirty="0">
                <a:effectLst/>
                <a:latin typeface="Arial" panose="020B0604020202020204" pitchFamily="34" charset="0"/>
              </a:rPr>
              <a:t>1234567890&amp;.,:;’$%!?(*)</a:t>
            </a:r>
            <a:endParaRPr lang="en-US" dirty="0"/>
          </a:p>
        </p:txBody>
      </p:sp>
      <p:sp>
        <p:nvSpPr>
          <p:cNvPr id="5" name="TextBox 4">
            <a:extLst>
              <a:ext uri="{FF2B5EF4-FFF2-40B4-BE49-F238E27FC236}">
                <a16:creationId xmlns:a16="http://schemas.microsoft.com/office/drawing/2014/main" id="{785B46F3-8124-48C5-8D18-2FDE026CB201}"/>
              </a:ext>
            </a:extLst>
          </p:cNvPr>
          <p:cNvSpPr txBox="1"/>
          <p:nvPr/>
        </p:nvSpPr>
        <p:spPr>
          <a:xfrm>
            <a:off x="7202079" y="1555423"/>
            <a:ext cx="4317476" cy="1477328"/>
          </a:xfrm>
          <a:prstGeom prst="rect">
            <a:avLst/>
          </a:prstGeom>
          <a:noFill/>
        </p:spPr>
        <p:txBody>
          <a:bodyPr wrap="square" rtlCol="0">
            <a:spAutoFit/>
          </a:bodyPr>
          <a:lstStyle/>
          <a:p>
            <a:r>
              <a:rPr lang="en-US" b="0" i="0" dirty="0">
                <a:effectLst/>
                <a:latin typeface="Arial" panose="020B0604020202020204" pitchFamily="34" charset="0"/>
              </a:rPr>
              <a:t>Font </a:t>
            </a:r>
            <a:r>
              <a:rPr lang="en-US" b="0" i="0" dirty="0" err="1">
                <a:effectLst/>
                <a:latin typeface="Arial" panose="020B0604020202020204" pitchFamily="34" charset="0"/>
              </a:rPr>
              <a:t>chữ</a:t>
            </a:r>
            <a:r>
              <a:rPr lang="en-US" b="0" i="0" dirty="0">
                <a:effectLst/>
                <a:latin typeface="Arial" panose="020B0604020202020204" pitchFamily="34" charset="0"/>
              </a:rPr>
              <a:t> </a:t>
            </a:r>
            <a:r>
              <a:rPr lang="en-US" b="0" i="0" dirty="0" err="1">
                <a:effectLst/>
                <a:latin typeface="Arial" panose="020B0604020202020204" pitchFamily="34" charset="0"/>
              </a:rPr>
              <a:t>chính</a:t>
            </a:r>
            <a:r>
              <a:rPr lang="en-US" b="0" i="0" dirty="0">
                <a:effectLst/>
                <a:latin typeface="Arial" panose="020B0604020202020204" pitchFamily="34" charset="0"/>
              </a:rPr>
              <a:t> (Main typeface):</a:t>
            </a:r>
            <a:endParaRPr lang="vi-VN" b="0" i="0" dirty="0">
              <a:effectLst/>
              <a:latin typeface="Arial" panose="020B0604020202020204" pitchFamily="34" charset="0"/>
            </a:endParaRPr>
          </a:p>
          <a:p>
            <a:r>
              <a:rPr lang="en-US" b="0" i="0" dirty="0">
                <a:effectLst/>
                <a:latin typeface="Arial" panose="020B0604020202020204" pitchFamily="34" charset="0"/>
              </a:rPr>
              <a:t>MOOLBORAN</a:t>
            </a:r>
            <a:endParaRPr lang="vi-VN" b="0" i="0" dirty="0">
              <a:effectLst/>
              <a:latin typeface="Arial" panose="020B0604020202020204" pitchFamily="34" charset="0"/>
            </a:endParaRPr>
          </a:p>
          <a:p>
            <a:r>
              <a:rPr lang="en-US" b="0" i="0" dirty="0" err="1">
                <a:effectLst/>
                <a:latin typeface="Arial" panose="020B0604020202020204" pitchFamily="34" charset="0"/>
              </a:rPr>
              <a:t>ABCDEFGHIJKLMNOPQRSTUVWXYZabcdefghijklmnopqrstuvwxyz</a:t>
            </a:r>
            <a:endParaRPr lang="vi-VN" b="0" i="0" dirty="0">
              <a:effectLst/>
              <a:latin typeface="Arial" panose="020B0604020202020204" pitchFamily="34" charset="0"/>
            </a:endParaRPr>
          </a:p>
          <a:p>
            <a:r>
              <a:rPr lang="en-US" b="0" i="0" dirty="0">
                <a:effectLst/>
                <a:latin typeface="Arial" panose="020B0604020202020204" pitchFamily="34" charset="0"/>
              </a:rPr>
              <a:t>1234567890&amp;.,:;’$%!?(*</a:t>
            </a:r>
            <a:r>
              <a:rPr lang="vi-VN" b="0" i="0" dirty="0">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22C9D50A-576D-4617-A067-658EB4390D50}"/>
              </a:ext>
            </a:extLst>
          </p:cNvPr>
          <p:cNvSpPr txBox="1"/>
          <p:nvPr/>
        </p:nvSpPr>
        <p:spPr>
          <a:xfrm>
            <a:off x="7202079" y="3108489"/>
            <a:ext cx="4464404" cy="1567206"/>
          </a:xfrm>
          <a:prstGeom prst="rect">
            <a:avLst/>
          </a:prstGeom>
          <a:noFill/>
        </p:spPr>
        <p:txBody>
          <a:bodyPr wrap="square" rtlCol="0">
            <a:spAutoFit/>
          </a:bodyPr>
          <a:lstStyle/>
          <a:p>
            <a:r>
              <a:rPr lang="en-US" b="0" i="0" dirty="0">
                <a:effectLst/>
                <a:latin typeface="Arial" panose="020B0604020202020204" pitchFamily="34" charset="0"/>
              </a:rPr>
              <a:t>Font </a:t>
            </a:r>
            <a:r>
              <a:rPr lang="vi-VN" dirty="0">
                <a:latin typeface="Arial" panose="020B0604020202020204" pitchFamily="34" charset="0"/>
              </a:rPr>
              <a:t>chữ phụ</a:t>
            </a:r>
            <a:r>
              <a:rPr lang="en-US" b="0" i="0" dirty="0">
                <a:effectLst/>
                <a:latin typeface="Arial" panose="020B0604020202020204" pitchFamily="34" charset="0"/>
              </a:rPr>
              <a:t> (</a:t>
            </a:r>
            <a:r>
              <a:rPr lang="vi-VN" sz="1800" b="0" i="0" dirty="0">
                <a:effectLst/>
                <a:latin typeface="Arial" panose="020B0604020202020204" pitchFamily="34" charset="0"/>
              </a:rPr>
              <a:t>Rockwell Condensed</a:t>
            </a:r>
            <a:r>
              <a:rPr lang="en-US" b="0" i="0" dirty="0">
                <a:effectLst/>
                <a:latin typeface="Arial" panose="020B0604020202020204" pitchFamily="34" charset="0"/>
              </a:rPr>
              <a:t>)</a:t>
            </a:r>
            <a:r>
              <a:rPr lang="vi-VN" b="0" i="0" dirty="0">
                <a:effectLst/>
                <a:latin typeface="Arial" panose="020B0604020202020204" pitchFamily="34" charset="0"/>
              </a:rPr>
              <a:t>:</a:t>
            </a:r>
          </a:p>
          <a:p>
            <a:r>
              <a:rPr lang="en-US" b="0" i="0" dirty="0">
                <a:effectLst/>
                <a:latin typeface="Arial" panose="020B0604020202020204" pitchFamily="34" charset="0"/>
              </a:rPr>
              <a:t>Regular</a:t>
            </a:r>
          </a:p>
          <a:p>
            <a:r>
              <a:rPr lang="en-US" sz="2000" b="0" i="0" dirty="0">
                <a:solidFill>
                  <a:schemeClr val="tx1">
                    <a:lumMod val="85000"/>
                    <a:lumOff val="15000"/>
                  </a:schemeClr>
                </a:solidFill>
                <a:effectLst/>
                <a:latin typeface="Bodoni MT Poster Compressed" panose="02070706080601050204" pitchFamily="18" charset="0"/>
              </a:rPr>
              <a:t>Abcde </a:t>
            </a:r>
            <a:r>
              <a:rPr lang="en-US" sz="2000" b="0" i="0" dirty="0" err="1">
                <a:solidFill>
                  <a:schemeClr val="tx1">
                    <a:lumMod val="85000"/>
                    <a:lumOff val="15000"/>
                  </a:schemeClr>
                </a:solidFill>
                <a:effectLst/>
                <a:latin typeface="Bodoni MT Poster Compressed" panose="02070706080601050204" pitchFamily="18" charset="0"/>
              </a:rPr>
              <a:t>textcfghijklmnopqrstuvwxyz</a:t>
            </a:r>
            <a:endParaRPr lang="vi-VN" sz="2000" b="0" i="0" dirty="0">
              <a:solidFill>
                <a:schemeClr val="tx1">
                  <a:lumMod val="85000"/>
                  <a:lumOff val="15000"/>
                </a:schemeClr>
              </a:solidFill>
              <a:effectLst/>
              <a:latin typeface="Arial" panose="020B0604020202020204" pitchFamily="34" charset="0"/>
            </a:endParaRPr>
          </a:p>
          <a:p>
            <a:r>
              <a:rPr lang="en-US" sz="2000" b="0" i="0" dirty="0">
                <a:solidFill>
                  <a:schemeClr val="tx1">
                    <a:lumMod val="85000"/>
                    <a:lumOff val="15000"/>
                  </a:schemeClr>
                </a:solidFill>
                <a:effectLst/>
                <a:latin typeface="Bodoni MT Poster Compressed" panose="02070706080601050204" pitchFamily="18" charset="0"/>
              </a:rPr>
              <a:t>ABCDEFGHIJKLMNOPQRSTUVWXYZ</a:t>
            </a:r>
            <a:endParaRPr lang="vi-VN" sz="2000" b="0" i="0" dirty="0">
              <a:solidFill>
                <a:schemeClr val="tx1">
                  <a:lumMod val="85000"/>
                  <a:lumOff val="15000"/>
                </a:schemeClr>
              </a:solidFill>
              <a:effectLst/>
              <a:latin typeface="Arial" panose="020B0604020202020204" pitchFamily="34" charset="0"/>
            </a:endParaRPr>
          </a:p>
          <a:p>
            <a:r>
              <a:rPr lang="en-US" sz="2000" b="0" i="0" dirty="0">
                <a:solidFill>
                  <a:schemeClr val="tx1">
                    <a:lumMod val="85000"/>
                    <a:lumOff val="15000"/>
                  </a:schemeClr>
                </a:solidFill>
                <a:effectLst/>
                <a:latin typeface="Bodoni MT Poster Compressed" panose="02070706080601050204" pitchFamily="18" charset="0"/>
              </a:rPr>
              <a:t>1234567890&amp;.,:;’$%!?(*)</a:t>
            </a:r>
            <a:endParaRPr lang="en-US" sz="2000" dirty="0">
              <a:solidFill>
                <a:schemeClr val="tx1">
                  <a:lumMod val="85000"/>
                  <a:lumOff val="15000"/>
                </a:schemeClr>
              </a:solidFill>
              <a:latin typeface="Bodoni MT Poster Compressed" panose="02070706080601050204" pitchFamily="18" charset="0"/>
            </a:endParaRPr>
          </a:p>
        </p:txBody>
      </p:sp>
      <p:sp>
        <p:nvSpPr>
          <p:cNvPr id="8" name="TextBox 7">
            <a:extLst>
              <a:ext uri="{FF2B5EF4-FFF2-40B4-BE49-F238E27FC236}">
                <a16:creationId xmlns:a16="http://schemas.microsoft.com/office/drawing/2014/main" id="{11712022-4C5B-40CD-BDCA-242A7F9D461B}"/>
              </a:ext>
            </a:extLst>
          </p:cNvPr>
          <p:cNvSpPr txBox="1"/>
          <p:nvPr/>
        </p:nvSpPr>
        <p:spPr>
          <a:xfrm>
            <a:off x="10794341" y="231315"/>
            <a:ext cx="725214" cy="523220"/>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1</a:t>
            </a:r>
            <a:r>
              <a:rPr lang="vi-VN" sz="2800" dirty="0">
                <a:solidFill>
                  <a:srgbClr val="FF0000"/>
                </a:solidFill>
                <a:latin typeface="Times New Roman" panose="02020603050405020304" pitchFamily="18" charset="0"/>
                <a:cs typeface="Times New Roman" panose="02020603050405020304" pitchFamily="18" charset="0"/>
              </a:rPr>
              <a:t>9</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09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26A8595-D645-4322-80AD-0A13577558C9}"/>
              </a:ext>
            </a:extLst>
          </p:cNvPr>
          <p:cNvSpPr txBox="1"/>
          <p:nvPr/>
        </p:nvSpPr>
        <p:spPr>
          <a:xfrm flipH="1">
            <a:off x="10972800" y="300728"/>
            <a:ext cx="867104" cy="523220"/>
          </a:xfrm>
          <a:prstGeom prst="rect">
            <a:avLst/>
          </a:prstGeom>
          <a:noFill/>
        </p:spPr>
        <p:txBody>
          <a:bodyPr wrap="square" rtlCol="0">
            <a:spAutoFit/>
          </a:bodyPr>
          <a:lstStyle/>
          <a:p>
            <a:r>
              <a:rPr lang="vi-VN" sz="2800" dirty="0">
                <a:solidFill>
                  <a:srgbClr val="FF0000"/>
                </a:solidFill>
                <a:latin typeface="+mj-lt"/>
              </a:rPr>
              <a:t>02</a:t>
            </a:r>
            <a:endParaRPr lang="en-US" sz="2800" dirty="0">
              <a:solidFill>
                <a:srgbClr val="FF0000"/>
              </a:solidFill>
              <a:latin typeface="+mj-lt"/>
            </a:endParaRPr>
          </a:p>
        </p:txBody>
      </p:sp>
      <p:sp>
        <p:nvSpPr>
          <p:cNvPr id="3" name="TextBox 2">
            <a:extLst>
              <a:ext uri="{FF2B5EF4-FFF2-40B4-BE49-F238E27FC236}">
                <a16:creationId xmlns:a16="http://schemas.microsoft.com/office/drawing/2014/main" id="{48910F73-6F75-476B-8743-231B3D3CE25A}"/>
              </a:ext>
            </a:extLst>
          </p:cNvPr>
          <p:cNvSpPr txBox="1"/>
          <p:nvPr/>
        </p:nvSpPr>
        <p:spPr>
          <a:xfrm>
            <a:off x="525517" y="253432"/>
            <a:ext cx="2885090" cy="523220"/>
          </a:xfrm>
          <a:prstGeom prst="rect">
            <a:avLst/>
          </a:prstGeom>
          <a:noFill/>
        </p:spPr>
        <p:txBody>
          <a:bodyPr wrap="square" rtlCol="0">
            <a:spAutoFit/>
          </a:bodyPr>
          <a:lstStyle/>
          <a:p>
            <a:r>
              <a:rPr lang="vi-VN" sz="2800" i="1" dirty="0">
                <a:solidFill>
                  <a:srgbClr val="FF0000"/>
                </a:solidFill>
                <a:latin typeface="+mj-lt"/>
              </a:rPr>
              <a:t>GIỚI</a:t>
            </a:r>
            <a:r>
              <a:rPr lang="vi-VN" sz="2800" i="1" dirty="0">
                <a:latin typeface="+mj-lt"/>
              </a:rPr>
              <a:t> </a:t>
            </a:r>
            <a:r>
              <a:rPr lang="vi-VN" sz="2800" i="1" dirty="0">
                <a:solidFill>
                  <a:srgbClr val="FF0000"/>
                </a:solidFill>
                <a:latin typeface="+mj-lt"/>
              </a:rPr>
              <a:t>THIỆU</a:t>
            </a:r>
            <a:endParaRPr lang="en-US" sz="2800" i="1" dirty="0">
              <a:solidFill>
                <a:srgbClr val="FF0000"/>
              </a:solidFill>
              <a:latin typeface="+mj-lt"/>
            </a:endParaRPr>
          </a:p>
        </p:txBody>
      </p:sp>
      <p:sp>
        <p:nvSpPr>
          <p:cNvPr id="4" name="TextBox 3">
            <a:extLst>
              <a:ext uri="{FF2B5EF4-FFF2-40B4-BE49-F238E27FC236}">
                <a16:creationId xmlns:a16="http://schemas.microsoft.com/office/drawing/2014/main" id="{EDCC1EFD-A1B2-4C38-AECC-779311F89EDC}"/>
              </a:ext>
            </a:extLst>
          </p:cNvPr>
          <p:cNvSpPr txBox="1"/>
          <p:nvPr/>
        </p:nvSpPr>
        <p:spPr>
          <a:xfrm>
            <a:off x="819807" y="1387365"/>
            <a:ext cx="9568531" cy="4093428"/>
          </a:xfrm>
          <a:prstGeom prst="rect">
            <a:avLst/>
          </a:prstGeom>
          <a:noFill/>
        </p:spPr>
        <p:txBody>
          <a:bodyPr wrap="square" rtlCol="0">
            <a:spAutoFit/>
          </a:bodyPr>
          <a:lstStyle/>
          <a:p>
            <a:r>
              <a:rPr lang="vi-VN" sz="2000" b="0" i="0" dirty="0">
                <a:effectLst/>
                <a:latin typeface="Arial" panose="020B0604020202020204" pitchFamily="34" charset="0"/>
              </a:rPr>
              <a:t>Ấn phẩm Hướng dẫn sử dụng Thương hiệu giúp HT Wolves thống nhất, đồng bộ, chuẩn hóa về hình ảnh thương hiệu trong mắt khách hàng. Trong đó, Logo và Bộ nhận diện thương hiệu là trái tim của một thương hiệu, nó góp phần nâng cao hình ảnh chuyên nghiệp thương hiệu, trở thành một trong những phần không thể thiếu khi đánh giá sự chuyên nghiệp của thương hiệu.</a:t>
            </a:r>
          </a:p>
          <a:p>
            <a:endParaRPr lang="vi-VN" sz="2000" b="0" i="0" dirty="0">
              <a:effectLst/>
              <a:latin typeface="Arial" panose="020B0604020202020204" pitchFamily="34" charset="0"/>
            </a:endParaRPr>
          </a:p>
          <a:p>
            <a:r>
              <a:rPr lang="vi-VN" sz="2000" b="0" i="0" dirty="0">
                <a:effectLst/>
                <a:latin typeface="Arial" panose="020B0604020202020204" pitchFamily="34" charset="0"/>
              </a:rPr>
              <a:t>Ấn phẩm Hướng dẫn sử dụng Thương hiệu được HT Wolves tạo ra nhằm mục đích giúp các bộ phận, các thành viên HT Wolves có một cái nhìn tổng quan về thương hiệu </a:t>
            </a:r>
            <a:r>
              <a:rPr lang="vi-VN" sz="2000" dirty="0">
                <a:latin typeface="Arial" panose="020B0604020202020204" pitchFamily="34" charset="0"/>
              </a:rPr>
              <a:t>HT</a:t>
            </a:r>
            <a:r>
              <a:rPr lang="vi-VN" sz="2000" b="0" i="0" dirty="0">
                <a:effectLst/>
                <a:latin typeface="Arial" panose="020B0604020202020204" pitchFamily="34" charset="0"/>
              </a:rPr>
              <a:t> và nắm rõ các quy tắc cơ bản về Logo, màu sắc, font chữ... trong việc triển khai, quản trị các ứng dụng truyền thông thương hiệu. Sự tuân thủ một cách chặt chẽ các quy tắc sử dụng trong ấn phẩm này sẽ giúp HT Wolves có một hình ảnh thương hiệu nhất quán ngay cả khi triển khai truyền thông ở diện rộng. Hướng dẫn sử dụng Thương hiệu mang tính chất đặc trưng </a:t>
            </a:r>
            <a:r>
              <a:rPr lang="vi-VN" sz="2000" b="0" i="0" dirty="0">
                <a:solidFill>
                  <a:schemeClr val="bg1"/>
                </a:solidFill>
                <a:effectLst/>
                <a:latin typeface="Arial" panose="020B0604020202020204" pitchFamily="34" charset="0"/>
              </a:rPr>
              <a:t>và chỉ lưu hành nội bộ</a:t>
            </a:r>
            <a:endParaRPr lang="en-US" sz="2000" dirty="0">
              <a:solidFill>
                <a:schemeClr val="bg1"/>
              </a:solidFill>
            </a:endParaRPr>
          </a:p>
        </p:txBody>
      </p:sp>
    </p:spTree>
    <p:extLst>
      <p:ext uri="{BB962C8B-B14F-4D97-AF65-F5344CB8AC3E}">
        <p14:creationId xmlns:p14="http://schemas.microsoft.com/office/powerpoint/2010/main" val="610956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6F15A68-B991-4395-8C48-773BE2E9C144}"/>
              </a:ext>
            </a:extLst>
          </p:cNvPr>
          <p:cNvSpPr txBox="1"/>
          <p:nvPr/>
        </p:nvSpPr>
        <p:spPr>
          <a:xfrm>
            <a:off x="378372" y="236486"/>
            <a:ext cx="2977570" cy="954107"/>
          </a:xfrm>
          <a:prstGeom prst="rect">
            <a:avLst/>
          </a:prstGeom>
          <a:noFill/>
        </p:spPr>
        <p:txBody>
          <a:bodyPr wrap="square" rtlCol="0">
            <a:spAutoFit/>
          </a:bodyPr>
          <a:lstStyle/>
          <a:p>
            <a:r>
              <a:rPr lang="en-US" sz="2800" b="0" i="0" dirty="0">
                <a:solidFill>
                  <a:srgbClr val="FF0000"/>
                </a:solidFill>
                <a:effectLst/>
                <a:latin typeface="Arial" panose="020B0604020202020204" pitchFamily="34" charset="0"/>
              </a:rPr>
              <a:t>TYPEFACES</a:t>
            </a:r>
            <a:endParaRPr lang="en-US" sz="2800" i="1" dirty="0">
              <a:solidFill>
                <a:srgbClr val="FF0000"/>
              </a:solidFill>
              <a:latin typeface="+mj-lt"/>
            </a:endParaRPr>
          </a:p>
          <a:p>
            <a:endParaRPr lang="en-US" sz="2800" i="1" dirty="0">
              <a:latin typeface="+mj-lt"/>
            </a:endParaRPr>
          </a:p>
        </p:txBody>
      </p:sp>
      <p:sp>
        <p:nvSpPr>
          <p:cNvPr id="3" name="TextBox 2">
            <a:extLst>
              <a:ext uri="{FF2B5EF4-FFF2-40B4-BE49-F238E27FC236}">
                <a16:creationId xmlns:a16="http://schemas.microsoft.com/office/drawing/2014/main" id="{5BD2B213-8746-42C9-9EC8-FC6B48124D38}"/>
              </a:ext>
            </a:extLst>
          </p:cNvPr>
          <p:cNvSpPr txBox="1"/>
          <p:nvPr/>
        </p:nvSpPr>
        <p:spPr>
          <a:xfrm>
            <a:off x="867266" y="933412"/>
            <a:ext cx="3374796" cy="1569660"/>
          </a:xfrm>
          <a:prstGeom prst="rect">
            <a:avLst/>
          </a:prstGeom>
          <a:noFill/>
        </p:spPr>
        <p:txBody>
          <a:bodyPr wrap="square" rtlCol="0">
            <a:spAutoFit/>
          </a:bodyPr>
          <a:lstStyle/>
          <a:p>
            <a:r>
              <a:rPr lang="vi-VN" sz="1200" b="0" i="0" dirty="0">
                <a:effectLst/>
                <a:latin typeface="Arial" panose="020B0604020202020204" pitchFamily="34" charset="0"/>
              </a:rPr>
              <a:t>Quy định về việc sử dụng các loại font chữ, kích thước font trên các ấn phẩm truyền thông.</a:t>
            </a:r>
          </a:p>
          <a:p>
            <a:r>
              <a:rPr lang="vi-VN" sz="1200" b="0" i="0" dirty="0">
                <a:effectLst/>
                <a:latin typeface="Arial" panose="020B0604020202020204" pitchFamily="34" charset="0"/>
              </a:rPr>
              <a:t>HeaderArial Black.</a:t>
            </a:r>
          </a:p>
          <a:p>
            <a:r>
              <a:rPr lang="vi-VN" sz="1200" b="0" i="0" dirty="0">
                <a:effectLst/>
                <a:latin typeface="Arial" panose="020B0604020202020204" pitchFamily="34" charset="0"/>
              </a:rPr>
              <a:t>Size: 20/40 pt</a:t>
            </a:r>
          </a:p>
          <a:p>
            <a:r>
              <a:rPr lang="vi-VN" sz="1200" b="0" i="0" dirty="0">
                <a:effectLst/>
                <a:latin typeface="Arial" panose="020B0604020202020204" pitchFamily="34" charset="0"/>
              </a:rPr>
              <a:t>Sub-HeadArial Bold. </a:t>
            </a:r>
          </a:p>
          <a:p>
            <a:r>
              <a:rPr lang="vi-VN" sz="1200" b="0" i="0" dirty="0">
                <a:effectLst/>
                <a:latin typeface="Arial" panose="020B0604020202020204" pitchFamily="34" charset="0"/>
              </a:rPr>
              <a:t>Size: 15/18 pt</a:t>
            </a:r>
          </a:p>
          <a:p>
            <a:r>
              <a:rPr lang="vi-VN" sz="1200" b="0" i="0" dirty="0">
                <a:effectLst/>
                <a:latin typeface="Arial" panose="020B0604020202020204" pitchFamily="34" charset="0"/>
              </a:rPr>
              <a:t>Body CopyArial Regular. </a:t>
            </a:r>
          </a:p>
          <a:p>
            <a:r>
              <a:rPr lang="vi-VN" sz="1200" b="0" i="0" dirty="0">
                <a:effectLst/>
                <a:latin typeface="Arial" panose="020B0604020202020204" pitchFamily="34" charset="0"/>
              </a:rPr>
              <a:t>Size: 12/15 pt</a:t>
            </a:r>
            <a:endParaRPr lang="en-US" sz="1200" dirty="0"/>
          </a:p>
        </p:txBody>
      </p:sp>
      <p:sp>
        <p:nvSpPr>
          <p:cNvPr id="5" name="TextBox 4">
            <a:extLst>
              <a:ext uri="{FF2B5EF4-FFF2-40B4-BE49-F238E27FC236}">
                <a16:creationId xmlns:a16="http://schemas.microsoft.com/office/drawing/2014/main" id="{2832E661-314E-4ACE-8387-3CDD6A7FF5CC}"/>
              </a:ext>
            </a:extLst>
          </p:cNvPr>
          <p:cNvSpPr txBox="1"/>
          <p:nvPr/>
        </p:nvSpPr>
        <p:spPr>
          <a:xfrm>
            <a:off x="867266" y="2705537"/>
            <a:ext cx="4986779" cy="2993127"/>
          </a:xfrm>
          <a:prstGeom prst="rect">
            <a:avLst/>
          </a:prstGeom>
          <a:noFill/>
        </p:spPr>
        <p:txBody>
          <a:bodyPr wrap="square" rtlCol="0">
            <a:spAutoFit/>
          </a:bodyPr>
          <a:lstStyle/>
          <a:p>
            <a:r>
              <a:rPr lang="en-US" sz="1050" b="0" i="0" dirty="0" err="1">
                <a:effectLst/>
                <a:latin typeface="Arial" panose="020B0604020202020204" pitchFamily="34" charset="0"/>
              </a:rPr>
              <a:t>Trên</a:t>
            </a:r>
            <a:r>
              <a:rPr lang="en-US" sz="1050" b="0" i="0" dirty="0">
                <a:effectLst/>
                <a:latin typeface="Arial" panose="020B0604020202020204" pitchFamily="34" charset="0"/>
              </a:rPr>
              <a:t> </a:t>
            </a:r>
            <a:r>
              <a:rPr lang="en-US" sz="1050" b="0" i="0" dirty="0" err="1">
                <a:effectLst/>
                <a:latin typeface="Arial" panose="020B0604020202020204" pitchFamily="34" charset="0"/>
              </a:rPr>
              <a:t>nền</a:t>
            </a:r>
            <a:r>
              <a:rPr lang="en-US" sz="1050" b="0" i="0" dirty="0">
                <a:effectLst/>
                <a:latin typeface="Arial" panose="020B0604020202020204" pitchFamily="34" charset="0"/>
              </a:rPr>
              <a:t> </a:t>
            </a:r>
            <a:r>
              <a:rPr lang="en-US" sz="1050" b="0" i="0" dirty="0" err="1">
                <a:effectLst/>
                <a:latin typeface="Arial" panose="020B0604020202020204" pitchFamily="34" charset="0"/>
              </a:rPr>
              <a:t>trắng</a:t>
            </a:r>
            <a:r>
              <a:rPr lang="en-US" sz="1050" b="0" i="0" dirty="0">
                <a:effectLst/>
                <a:latin typeface="Arial" panose="020B0604020202020204" pitchFamily="34" charset="0"/>
              </a:rPr>
              <a:t>, </a:t>
            </a:r>
            <a:r>
              <a:rPr lang="en-US" sz="1050" b="0" i="0" dirty="0" err="1">
                <a:effectLst/>
                <a:latin typeface="Arial" panose="020B0604020202020204" pitchFamily="34" charset="0"/>
              </a:rPr>
              <a:t>hoặc</a:t>
            </a:r>
            <a:r>
              <a:rPr lang="en-US" sz="1050" b="0" i="0" dirty="0">
                <a:effectLst/>
                <a:latin typeface="Arial" panose="020B0604020202020204" pitchFamily="34" charset="0"/>
              </a:rPr>
              <a:t> </a:t>
            </a:r>
            <a:r>
              <a:rPr lang="en-US" sz="1050" b="0" i="0" dirty="0" err="1">
                <a:effectLst/>
                <a:latin typeface="Arial" panose="020B0604020202020204" pitchFamily="34" charset="0"/>
              </a:rPr>
              <a:t>các</a:t>
            </a:r>
            <a:r>
              <a:rPr lang="en-US" sz="1050" b="0" i="0" dirty="0">
                <a:effectLst/>
                <a:latin typeface="Arial" panose="020B0604020202020204" pitchFamily="34" charset="0"/>
              </a:rPr>
              <a:t> </a:t>
            </a:r>
            <a:r>
              <a:rPr lang="en-US" sz="1050" b="0" i="0" dirty="0" err="1">
                <a:effectLst/>
                <a:latin typeface="Arial" panose="020B0604020202020204" pitchFamily="34" charset="0"/>
              </a:rPr>
              <a:t>màu</a:t>
            </a:r>
            <a:r>
              <a:rPr lang="en-US" sz="1050" b="0" i="0" dirty="0">
                <a:effectLst/>
                <a:latin typeface="Arial" panose="020B0604020202020204" pitchFamily="34" charset="0"/>
              </a:rPr>
              <a:t> </a:t>
            </a:r>
            <a:r>
              <a:rPr lang="en-US" sz="1050" b="0" i="0" dirty="0" err="1">
                <a:effectLst/>
                <a:latin typeface="Arial" panose="020B0604020202020204" pitchFamily="34" charset="0"/>
              </a:rPr>
              <a:t>sáng</a:t>
            </a:r>
            <a:r>
              <a:rPr lang="vi-VN" sz="1050" b="0" i="0" dirty="0">
                <a:effectLst/>
                <a:latin typeface="Arial" panose="020B0604020202020204" pitchFamily="34" charset="0"/>
              </a:rPr>
              <a:t> ( trừ màu đỏ sẩm)</a:t>
            </a:r>
            <a:endParaRPr lang="vi-VN" sz="1050" b="1" i="0" dirty="0">
              <a:solidFill>
                <a:schemeClr val="tx1">
                  <a:lumMod val="95000"/>
                  <a:lumOff val="5000"/>
                </a:schemeClr>
              </a:solidFill>
              <a:effectLst/>
              <a:latin typeface="Arial" panose="020B0604020202020204" pitchFamily="34" charset="0"/>
            </a:endParaRPr>
          </a:p>
          <a:p>
            <a:endParaRPr lang="vi-VN" sz="1600" b="1" i="0" dirty="0">
              <a:solidFill>
                <a:schemeClr val="tx1">
                  <a:lumMod val="95000"/>
                  <a:lumOff val="5000"/>
                </a:schemeClr>
              </a:solidFill>
              <a:effectLst/>
              <a:latin typeface="Arial" panose="020B0604020202020204" pitchFamily="34" charset="0"/>
            </a:endParaRPr>
          </a:p>
          <a:p>
            <a:r>
              <a:rPr lang="en-US" sz="1600" b="1" i="0" dirty="0">
                <a:solidFill>
                  <a:schemeClr val="tx1">
                    <a:lumMod val="95000"/>
                    <a:lumOff val="5000"/>
                  </a:schemeClr>
                </a:solidFill>
                <a:effectLst/>
                <a:latin typeface="Arial" panose="020B0604020202020204" pitchFamily="34" charset="0"/>
              </a:rPr>
              <a:t>LOREM IPSUM ISSIMPLY DUMMY TEXT.</a:t>
            </a:r>
            <a:endParaRPr lang="vi-VN" sz="1600" b="1" i="0" dirty="0">
              <a:solidFill>
                <a:schemeClr val="tx1">
                  <a:lumMod val="95000"/>
                  <a:lumOff val="5000"/>
                </a:schemeClr>
              </a:solidFill>
              <a:effectLst/>
              <a:latin typeface="Arial" panose="020B0604020202020204" pitchFamily="34" charset="0"/>
            </a:endParaRPr>
          </a:p>
          <a:p>
            <a:endParaRPr lang="vi-VN" sz="1200" b="0" i="0" dirty="0">
              <a:effectLst/>
              <a:latin typeface="Arial" panose="020B0604020202020204" pitchFamily="34" charset="0"/>
            </a:endParaRPr>
          </a:p>
          <a:p>
            <a:r>
              <a:rPr lang="en-US" sz="1400" b="0" i="0" dirty="0">
                <a:solidFill>
                  <a:schemeClr val="bg2">
                    <a:lumMod val="25000"/>
                  </a:schemeClr>
                </a:solidFill>
                <a:effectLst/>
                <a:latin typeface="Arial" panose="020B0604020202020204" pitchFamily="34" charset="0"/>
              </a:rPr>
              <a:t>Lorem Ipsum Is Not Simply Random Text.</a:t>
            </a:r>
            <a:endParaRPr lang="vi-VN" sz="1400" b="0" i="0" dirty="0">
              <a:solidFill>
                <a:schemeClr val="bg2">
                  <a:lumMod val="25000"/>
                </a:schemeClr>
              </a:solidFill>
              <a:effectLst/>
              <a:latin typeface="Arial" panose="020B0604020202020204" pitchFamily="34" charset="0"/>
            </a:endParaRPr>
          </a:p>
          <a:p>
            <a:endParaRPr lang="vi-VN" sz="1200" b="0" i="0" dirty="0">
              <a:effectLst/>
              <a:latin typeface="Arial" panose="020B0604020202020204" pitchFamily="34" charset="0"/>
            </a:endParaRPr>
          </a:p>
          <a:p>
            <a:r>
              <a:rPr lang="en-US" sz="1200" b="0" i="0" dirty="0">
                <a:effectLst/>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200" b="0" i="0" dirty="0" err="1">
                <a:effectLst/>
                <a:latin typeface="Arial" panose="020B0604020202020204" pitchFamily="34" charset="0"/>
              </a:rPr>
              <a:t>popularised</a:t>
            </a:r>
            <a:r>
              <a:rPr lang="en-US" sz="1200" b="0" i="0" dirty="0">
                <a:effectLst/>
                <a:latin typeface="Arial" panose="020B0604020202020204" pitchFamily="34" charset="0"/>
              </a:rPr>
              <a:t> in the 1960s with the release of Letraset sheets containing Lorem Ipsum passages, and more recently with desktop publishing software like Aldus PageMaker including versions of Lorem Ipsum</a:t>
            </a:r>
            <a:endParaRPr lang="en-US" sz="1200" dirty="0"/>
          </a:p>
        </p:txBody>
      </p:sp>
      <p:sp>
        <p:nvSpPr>
          <p:cNvPr id="6" name="Rectangle 5">
            <a:extLst>
              <a:ext uri="{FF2B5EF4-FFF2-40B4-BE49-F238E27FC236}">
                <a16:creationId xmlns:a16="http://schemas.microsoft.com/office/drawing/2014/main" id="{12338680-AFD6-42B3-A608-18625DE6506A}"/>
              </a:ext>
            </a:extLst>
          </p:cNvPr>
          <p:cNvSpPr/>
          <p:nvPr/>
        </p:nvSpPr>
        <p:spPr>
          <a:xfrm>
            <a:off x="6843860" y="804041"/>
            <a:ext cx="5348140" cy="605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3B9D7-E5EF-4F04-AA5E-9F581D394051}"/>
              </a:ext>
            </a:extLst>
          </p:cNvPr>
          <p:cNvSpPr txBox="1"/>
          <p:nvPr/>
        </p:nvSpPr>
        <p:spPr>
          <a:xfrm>
            <a:off x="7161229" y="2705537"/>
            <a:ext cx="4713402" cy="3539430"/>
          </a:xfrm>
          <a:prstGeom prst="rect">
            <a:avLst/>
          </a:prstGeom>
          <a:noFill/>
        </p:spPr>
        <p:txBody>
          <a:bodyPr wrap="square" rtlCol="0">
            <a:spAutoFit/>
          </a:bodyPr>
          <a:lstStyle/>
          <a:p>
            <a:r>
              <a:rPr lang="vi-VN" sz="1050" b="0" i="0" dirty="0">
                <a:solidFill>
                  <a:schemeClr val="bg1"/>
                </a:solidFill>
                <a:effectLst/>
                <a:latin typeface="Arial" panose="020B0604020202020204" pitchFamily="34" charset="0"/>
              </a:rPr>
              <a:t>Trên nền màu thương hiệu, hoặc các </a:t>
            </a:r>
            <a:r>
              <a:rPr lang="vi-VN" sz="1050" b="0" i="0">
                <a:solidFill>
                  <a:schemeClr val="bg1"/>
                </a:solidFill>
                <a:effectLst/>
                <a:latin typeface="Arial" panose="020B0604020202020204" pitchFamily="34" charset="0"/>
              </a:rPr>
              <a:t>màu tối</a:t>
            </a:r>
            <a:endParaRPr lang="vi-VN" sz="1050" b="1" i="0" dirty="0">
              <a:solidFill>
                <a:schemeClr val="bg1"/>
              </a:solidFill>
              <a:effectLst/>
              <a:latin typeface="Arial" panose="020B0604020202020204" pitchFamily="34" charset="0"/>
            </a:endParaRPr>
          </a:p>
          <a:p>
            <a:endParaRPr lang="vi-VN" sz="1600" b="1" dirty="0">
              <a:solidFill>
                <a:schemeClr val="bg1"/>
              </a:solidFill>
              <a:latin typeface="Arial" panose="020B0604020202020204" pitchFamily="34" charset="0"/>
            </a:endParaRPr>
          </a:p>
          <a:p>
            <a:r>
              <a:rPr lang="en-US" sz="1600" b="1" i="0" dirty="0">
                <a:solidFill>
                  <a:schemeClr val="bg1"/>
                </a:solidFill>
                <a:effectLst/>
                <a:latin typeface="Arial" panose="020B0604020202020204" pitchFamily="34" charset="0"/>
              </a:rPr>
              <a:t>LOREM IPSUM ISSIMPLY DUMMY TEXT.</a:t>
            </a:r>
            <a:endParaRPr lang="vi-VN" sz="1600" b="1" i="0" dirty="0">
              <a:solidFill>
                <a:schemeClr val="bg1"/>
              </a:solidFill>
              <a:effectLst/>
              <a:latin typeface="Arial" panose="020B0604020202020204" pitchFamily="34" charset="0"/>
            </a:endParaRPr>
          </a:p>
          <a:p>
            <a:endParaRPr lang="vi-VN" sz="1800" b="0" i="0" dirty="0">
              <a:solidFill>
                <a:schemeClr val="bg1"/>
              </a:solidFill>
              <a:effectLst/>
              <a:latin typeface="Arial" panose="020B0604020202020204" pitchFamily="34" charset="0"/>
            </a:endParaRPr>
          </a:p>
          <a:p>
            <a:r>
              <a:rPr lang="en-US" sz="1400" b="0" i="0" dirty="0">
                <a:solidFill>
                  <a:schemeClr val="bg1"/>
                </a:solidFill>
                <a:effectLst/>
                <a:latin typeface="Arial" panose="020B0604020202020204" pitchFamily="34" charset="0"/>
              </a:rPr>
              <a:t>Lorem Ipsum Is Not Simply Random Text.</a:t>
            </a:r>
            <a:endParaRPr lang="vi-VN" sz="1400" b="0" i="0" dirty="0">
              <a:solidFill>
                <a:schemeClr val="bg1"/>
              </a:solidFill>
              <a:effectLst/>
              <a:latin typeface="Arial" panose="020B0604020202020204" pitchFamily="34" charset="0"/>
            </a:endParaRPr>
          </a:p>
          <a:p>
            <a:endParaRPr lang="vi-VN" sz="1800" b="0" i="0" dirty="0">
              <a:solidFill>
                <a:schemeClr val="bg1"/>
              </a:solidFill>
              <a:effectLst/>
              <a:latin typeface="Arial" panose="020B0604020202020204" pitchFamily="34" charset="0"/>
            </a:endParaRPr>
          </a:p>
          <a:p>
            <a:r>
              <a:rPr lang="en-US" sz="1200" b="0" i="0" dirty="0">
                <a:solidFill>
                  <a:schemeClr val="bg1"/>
                </a:solidFill>
                <a:effectLst/>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200" b="0" i="0" dirty="0" err="1">
                <a:solidFill>
                  <a:schemeClr val="bg1"/>
                </a:solidFill>
                <a:effectLst/>
                <a:latin typeface="Arial" panose="020B0604020202020204" pitchFamily="34" charset="0"/>
              </a:rPr>
              <a:t>popularised</a:t>
            </a:r>
            <a:r>
              <a:rPr lang="en-US" sz="1200" b="0" i="0" dirty="0">
                <a:solidFill>
                  <a:schemeClr val="bg1"/>
                </a:solidFill>
                <a:effectLst/>
                <a:latin typeface="Arial" panose="020B0604020202020204" pitchFamily="34" charset="0"/>
              </a:rPr>
              <a:t> in the 1960s with the release of Letraset sheets containing Lorem Ipsum passages, and more recently with desktop publishing software like Aldus PageMaker including versions of Lorem Ipsum</a:t>
            </a:r>
            <a:endParaRPr lang="en-US" sz="1200" dirty="0">
              <a:solidFill>
                <a:schemeClr val="bg1"/>
              </a:solidFill>
            </a:endParaRPr>
          </a:p>
          <a:p>
            <a:endParaRPr lang="en-US" dirty="0"/>
          </a:p>
        </p:txBody>
      </p:sp>
      <p:sp>
        <p:nvSpPr>
          <p:cNvPr id="10" name="TextBox 9">
            <a:extLst>
              <a:ext uri="{FF2B5EF4-FFF2-40B4-BE49-F238E27FC236}">
                <a16:creationId xmlns:a16="http://schemas.microsoft.com/office/drawing/2014/main" id="{4A7455B1-B05A-46A8-BBA6-CA43819C9980}"/>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Times New Roman" panose="02020603050405020304" pitchFamily="18" charset="0"/>
                <a:cs typeface="Times New Roman" panose="02020603050405020304" pitchFamily="18" charset="0"/>
              </a:rPr>
              <a:t>20</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9653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21</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MÀU SẮC</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D052F0BC-785A-4A4B-8A6D-1852A8566EF3}"/>
              </a:ext>
            </a:extLst>
          </p:cNvPr>
          <p:cNvSpPr txBox="1"/>
          <p:nvPr/>
        </p:nvSpPr>
        <p:spPr>
          <a:xfrm>
            <a:off x="3685879" y="2051174"/>
            <a:ext cx="4411745" cy="1200329"/>
          </a:xfrm>
          <a:prstGeom prst="rect">
            <a:avLst/>
          </a:prstGeom>
          <a:noFill/>
        </p:spPr>
        <p:txBody>
          <a:bodyPr wrap="square" rtlCol="0">
            <a:spAutoFit/>
          </a:bodyPr>
          <a:lstStyle/>
          <a:p>
            <a:r>
              <a:rPr lang="en-US" sz="7200" b="1" i="0" dirty="0">
                <a:solidFill>
                  <a:schemeClr val="bg1"/>
                </a:solidFill>
                <a:effectLst/>
                <a:latin typeface="Arial" panose="020B0604020202020204" pitchFamily="34" charset="0"/>
              </a:rPr>
              <a:t>COLORS</a:t>
            </a:r>
            <a:endParaRPr lang="en-US" sz="7200" b="1" dirty="0">
              <a:solidFill>
                <a:schemeClr val="bg1"/>
              </a:solidFill>
            </a:endParaRPr>
          </a:p>
        </p:txBody>
      </p:sp>
      <p:sp>
        <p:nvSpPr>
          <p:cNvPr id="5" name="TextBox 4">
            <a:extLst>
              <a:ext uri="{FF2B5EF4-FFF2-40B4-BE49-F238E27FC236}">
                <a16:creationId xmlns:a16="http://schemas.microsoft.com/office/drawing/2014/main" id="{9D2FCDA4-01FF-4953-A616-0470FFE449E7}"/>
              </a:ext>
            </a:extLst>
          </p:cNvPr>
          <p:cNvSpPr txBox="1"/>
          <p:nvPr/>
        </p:nvSpPr>
        <p:spPr>
          <a:xfrm>
            <a:off x="3168869" y="3789575"/>
            <a:ext cx="5863471" cy="954107"/>
          </a:xfrm>
          <a:prstGeom prst="rect">
            <a:avLst/>
          </a:prstGeom>
          <a:noFill/>
        </p:spPr>
        <p:txBody>
          <a:bodyPr wrap="square" rtlCol="0">
            <a:spAutoFit/>
          </a:bodyPr>
          <a:lstStyle/>
          <a:p>
            <a:r>
              <a:rPr lang="vi-VN" sz="1400" b="0" i="0" dirty="0">
                <a:solidFill>
                  <a:schemeClr val="bg1"/>
                </a:solidFill>
                <a:effectLst/>
                <a:latin typeface="Arial" panose="020B0604020202020204" pitchFamily="34" charset="0"/>
              </a:rPr>
              <a:t>Hệ thống màu sắc (Corporate Colors) đóng vai trò rất quan trọng đối với hệ thống nhận diện thương hiệu, sự kết hợp các màu sắc chuẩn mực và phù hợp sẽ tạo nên ấn tượng và đặc trưng của thương hiệu trong mắt khách hàng.</a:t>
            </a:r>
            <a:endParaRPr lang="en-US" sz="1400" dirty="0">
              <a:solidFill>
                <a:schemeClr val="bg1"/>
              </a:solidFill>
            </a:endParaRPr>
          </a:p>
        </p:txBody>
      </p:sp>
    </p:spTree>
    <p:extLst>
      <p:ext uri="{BB962C8B-B14F-4D97-AF65-F5344CB8AC3E}">
        <p14:creationId xmlns:p14="http://schemas.microsoft.com/office/powerpoint/2010/main" val="319398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22</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954107"/>
          </a:xfrm>
          <a:prstGeom prst="rect">
            <a:avLst/>
          </a:prstGeom>
          <a:noFill/>
        </p:spPr>
        <p:txBody>
          <a:bodyPr wrap="square" rtlCol="0">
            <a:spAutoFit/>
          </a:bodyPr>
          <a:lstStyle/>
          <a:p>
            <a:r>
              <a:rPr lang="vi-VN" sz="2800" i="1" dirty="0">
                <a:solidFill>
                  <a:srgbClr val="FF0000"/>
                </a:solidFill>
                <a:latin typeface="+mj-lt"/>
              </a:rPr>
              <a:t>MÀU SẮC</a:t>
            </a:r>
            <a:endParaRPr lang="en-US" sz="2800" i="1" dirty="0">
              <a:solidFill>
                <a:srgbClr val="FF0000"/>
              </a:solidFill>
              <a:latin typeface="+mj-lt"/>
            </a:endParaRPr>
          </a:p>
          <a:p>
            <a:endParaRPr lang="en-US" sz="2800" i="1" dirty="0">
              <a:latin typeface="+mj-lt"/>
            </a:endParaRPr>
          </a:p>
        </p:txBody>
      </p:sp>
      <p:sp>
        <p:nvSpPr>
          <p:cNvPr id="3" name="TextBox 2">
            <a:extLst>
              <a:ext uri="{FF2B5EF4-FFF2-40B4-BE49-F238E27FC236}">
                <a16:creationId xmlns:a16="http://schemas.microsoft.com/office/drawing/2014/main" id="{5589BBE6-2CF2-49A1-91A4-02AAFF9AD5C7}"/>
              </a:ext>
            </a:extLst>
          </p:cNvPr>
          <p:cNvSpPr txBox="1"/>
          <p:nvPr/>
        </p:nvSpPr>
        <p:spPr>
          <a:xfrm>
            <a:off x="716437" y="1404595"/>
            <a:ext cx="4336330" cy="3123932"/>
          </a:xfrm>
          <a:prstGeom prst="rect">
            <a:avLst/>
          </a:prstGeom>
          <a:noFill/>
        </p:spPr>
        <p:txBody>
          <a:bodyPr wrap="square" rtlCol="0">
            <a:spAutoFit/>
          </a:bodyPr>
          <a:lstStyle/>
          <a:p>
            <a:r>
              <a:rPr lang="vi-VN" b="0" i="0" dirty="0">
                <a:effectLst/>
                <a:latin typeface="Arial" panose="020B0604020202020204" pitchFamily="34" charset="0"/>
              </a:rPr>
              <a:t>HỆ THỐNG MÀU SẮC</a:t>
            </a:r>
            <a:endParaRPr lang="en-US" b="0" i="0" dirty="0">
              <a:effectLst/>
              <a:latin typeface="Arial" panose="020B0604020202020204" pitchFamily="34" charset="0"/>
            </a:endParaRPr>
          </a:p>
          <a:p>
            <a:endParaRPr lang="en-US" b="0" i="0" dirty="0">
              <a:effectLst/>
              <a:latin typeface="Arial" panose="020B0604020202020204" pitchFamily="34" charset="0"/>
            </a:endParaRPr>
          </a:p>
          <a:p>
            <a:r>
              <a:rPr lang="vi-VN" sz="1400" b="0" i="0" dirty="0">
                <a:effectLst/>
                <a:latin typeface="Arial" panose="020B0604020202020204" pitchFamily="34" charset="0"/>
              </a:rPr>
              <a:t>Màu chủ đạo (Main Colors)</a:t>
            </a:r>
            <a:r>
              <a:rPr lang="en-US" sz="1400" b="0" i="0" dirty="0">
                <a:effectLst/>
                <a:latin typeface="Arial" panose="020B0604020202020204" pitchFamily="34" charset="0"/>
              </a:rPr>
              <a:t>:</a:t>
            </a:r>
          </a:p>
          <a:p>
            <a:r>
              <a:rPr lang="vi-VN" sz="1200" b="0" i="0" dirty="0">
                <a:effectLst/>
                <a:latin typeface="Arial" panose="020B0604020202020204" pitchFamily="34" charset="0"/>
              </a:rPr>
              <a:t>Là những màu sắc được áp dụng để làm màu nhận diện chính khi triển khai cho bộ nhận diện thương hiệu. Màu chủ đạo được quy định là 2 màu chính của Logo (xem lại trang 09).</a:t>
            </a:r>
            <a:endParaRPr lang="en-US" sz="1200" b="0" i="0" dirty="0">
              <a:effectLst/>
              <a:latin typeface="Arial" panose="020B0604020202020204" pitchFamily="34" charset="0"/>
            </a:endParaRPr>
          </a:p>
          <a:p>
            <a:endParaRPr lang="en-US" sz="1400" b="0" i="0" dirty="0">
              <a:effectLst/>
              <a:latin typeface="Arial" panose="020B0604020202020204" pitchFamily="34" charset="0"/>
            </a:endParaRPr>
          </a:p>
          <a:p>
            <a:r>
              <a:rPr lang="vi-VN" sz="1200" b="0" i="0" dirty="0">
                <a:effectLst/>
                <a:latin typeface="Arial" panose="020B0604020202020204" pitchFamily="34" charset="0"/>
              </a:rPr>
              <a:t>Hệ thống màu sắc được quy đinh bằng những thông số theo chuẩn Pantone(1) nhằm đảm bảo tính chính xác về màu sắc khi triển khai trên các ứng dụng, đặc biệt là trong công nghệ in ấn và có thể dùng để tham chiếu đối với những công nghệ và chất liệu khác.</a:t>
            </a:r>
            <a:endParaRPr lang="en-US" sz="1200" b="0" i="0" dirty="0">
              <a:effectLst/>
              <a:latin typeface="Arial" panose="020B0604020202020204" pitchFamily="34" charset="0"/>
            </a:endParaRPr>
          </a:p>
          <a:p>
            <a:endParaRPr lang="en-US" sz="1400" b="0" i="0" dirty="0">
              <a:effectLst/>
              <a:latin typeface="Arial" panose="020B0604020202020204" pitchFamily="34" charset="0"/>
            </a:endParaRPr>
          </a:p>
          <a:p>
            <a:r>
              <a:rPr lang="vi-VN" sz="1100" b="0" i="0" dirty="0">
                <a:effectLst/>
                <a:latin typeface="Arial" panose="020B0604020202020204" pitchFamily="34" charset="0"/>
              </a:rPr>
              <a:t>(1) Pantone là nhãn hiệu toàn cầu của Pantone Inc.</a:t>
            </a:r>
            <a:endParaRPr lang="en-US" sz="1100" dirty="0"/>
          </a:p>
        </p:txBody>
      </p:sp>
      <p:grpSp>
        <p:nvGrpSpPr>
          <p:cNvPr id="6" name="Group 5">
            <a:extLst>
              <a:ext uri="{FF2B5EF4-FFF2-40B4-BE49-F238E27FC236}">
                <a16:creationId xmlns:a16="http://schemas.microsoft.com/office/drawing/2014/main" id="{095E8AF2-4B14-4C13-9AA7-28605EA038A6}"/>
              </a:ext>
            </a:extLst>
          </p:cNvPr>
          <p:cNvGrpSpPr/>
          <p:nvPr/>
        </p:nvGrpSpPr>
        <p:grpSpPr>
          <a:xfrm>
            <a:off x="5681927" y="921708"/>
            <a:ext cx="5635765" cy="1442084"/>
            <a:chOff x="5681927" y="921708"/>
            <a:chExt cx="5635765" cy="1442084"/>
          </a:xfrm>
        </p:grpSpPr>
        <p:pic>
          <p:nvPicPr>
            <p:cNvPr id="7" name="Picture 6">
              <a:extLst>
                <a:ext uri="{FF2B5EF4-FFF2-40B4-BE49-F238E27FC236}">
                  <a16:creationId xmlns:a16="http://schemas.microsoft.com/office/drawing/2014/main" id="{E478FB09-3980-4645-9139-45FA1C4A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129178" y="-1102633"/>
              <a:ext cx="448790" cy="5163046"/>
            </a:xfrm>
            <a:prstGeom prst="rect">
              <a:avLst/>
            </a:prstGeom>
          </p:spPr>
        </p:pic>
        <p:sp>
          <p:nvSpPr>
            <p:cNvPr id="8" name="TextBox 7">
              <a:extLst>
                <a:ext uri="{FF2B5EF4-FFF2-40B4-BE49-F238E27FC236}">
                  <a16:creationId xmlns:a16="http://schemas.microsoft.com/office/drawing/2014/main" id="{C8117F0D-69F9-4093-A588-12A9AA38BCED}"/>
                </a:ext>
              </a:extLst>
            </p:cNvPr>
            <p:cNvSpPr txBox="1"/>
            <p:nvPr/>
          </p:nvSpPr>
          <p:spPr>
            <a:xfrm>
              <a:off x="5726988" y="921708"/>
              <a:ext cx="1113664" cy="307777"/>
            </a:xfrm>
            <a:prstGeom prst="rect">
              <a:avLst/>
            </a:prstGeom>
            <a:noFill/>
          </p:spPr>
          <p:txBody>
            <a:bodyPr wrap="square" rtlCol="0">
              <a:spAutoFit/>
            </a:bodyPr>
            <a:lstStyle/>
            <a:p>
              <a:r>
                <a:rPr lang="vi-VN" sz="1400" dirty="0">
                  <a:latin typeface="Arial" panose="020B0604020202020204" pitchFamily="34" charset="0"/>
                </a:rPr>
                <a:t>M</a:t>
              </a:r>
              <a:r>
                <a:rPr lang="en-US" sz="1400" b="0" i="0" dirty="0">
                  <a:effectLst/>
                  <a:latin typeface="Arial" panose="020B0604020202020204" pitchFamily="34" charset="0"/>
                </a:rPr>
                <a:t>-</a:t>
              </a:r>
              <a:r>
                <a:rPr lang="vi-VN" sz="1400" b="0" i="0" dirty="0">
                  <a:effectLst/>
                  <a:latin typeface="Arial" panose="020B0604020202020204" pitchFamily="34" charset="0"/>
                </a:rPr>
                <a:t>Red</a:t>
              </a:r>
              <a:endParaRPr lang="en-US" sz="1400" dirty="0"/>
            </a:p>
          </p:txBody>
        </p:sp>
        <p:sp>
          <p:nvSpPr>
            <p:cNvPr id="10" name="TextBox 9">
              <a:extLst>
                <a:ext uri="{FF2B5EF4-FFF2-40B4-BE49-F238E27FC236}">
                  <a16:creationId xmlns:a16="http://schemas.microsoft.com/office/drawing/2014/main" id="{A94574C1-DBC5-4307-BBED-38AE79E761C2}"/>
                </a:ext>
              </a:extLst>
            </p:cNvPr>
            <p:cNvSpPr txBox="1"/>
            <p:nvPr/>
          </p:nvSpPr>
          <p:spPr>
            <a:xfrm>
              <a:off x="5726988" y="1768822"/>
              <a:ext cx="1918150" cy="307777"/>
            </a:xfrm>
            <a:prstGeom prst="rect">
              <a:avLst/>
            </a:prstGeom>
            <a:noFill/>
          </p:spPr>
          <p:txBody>
            <a:bodyPr wrap="square" rtlCol="0">
              <a:spAutoFit/>
            </a:bodyPr>
            <a:lstStyle/>
            <a:p>
              <a:r>
                <a:rPr lang="vi-VN" sz="1400" dirty="0">
                  <a:latin typeface="Arial" panose="020B0604020202020204" pitchFamily="34" charset="0"/>
                </a:rPr>
                <a:t>Pantone  7427 C</a:t>
              </a:r>
              <a:endParaRPr lang="en-US" sz="1400" dirty="0"/>
            </a:p>
          </p:txBody>
        </p:sp>
        <p:sp>
          <p:nvSpPr>
            <p:cNvPr id="11" name="TextBox 10">
              <a:extLst>
                <a:ext uri="{FF2B5EF4-FFF2-40B4-BE49-F238E27FC236}">
                  <a16:creationId xmlns:a16="http://schemas.microsoft.com/office/drawing/2014/main" id="{C4BED8B7-58FA-4596-999E-A1F4C45200C7}"/>
                </a:ext>
              </a:extLst>
            </p:cNvPr>
            <p:cNvSpPr txBox="1"/>
            <p:nvPr/>
          </p:nvSpPr>
          <p:spPr>
            <a:xfrm>
              <a:off x="5681927" y="2025238"/>
              <a:ext cx="1203786" cy="338554"/>
            </a:xfrm>
            <a:prstGeom prst="rect">
              <a:avLst/>
            </a:prstGeom>
            <a:noFill/>
          </p:spPr>
          <p:txBody>
            <a:bodyPr wrap="square" rtlCol="0">
              <a:spAutoFit/>
            </a:bodyPr>
            <a:lstStyle/>
            <a:p>
              <a:r>
                <a:rPr lang="en-US" sz="1600" b="0" i="0" dirty="0">
                  <a:solidFill>
                    <a:schemeClr val="bg2">
                      <a:lumMod val="25000"/>
                    </a:schemeClr>
                  </a:solidFill>
                  <a:effectLst/>
                  <a:latin typeface="Arial" panose="020B0604020202020204" pitchFamily="34" charset="0"/>
                </a:rPr>
                <a:t>#</a:t>
              </a:r>
              <a:r>
                <a:rPr lang="vi-VN" sz="1600" b="0" i="0" dirty="0">
                  <a:solidFill>
                    <a:schemeClr val="bg2">
                      <a:lumMod val="25000"/>
                    </a:schemeClr>
                  </a:solidFill>
                  <a:effectLst/>
                  <a:latin typeface="Arial" panose="020B0604020202020204" pitchFamily="34" charset="0"/>
                </a:rPr>
                <a:t>8B1A1A</a:t>
              </a:r>
              <a:endParaRPr lang="en-US" sz="1600" dirty="0">
                <a:solidFill>
                  <a:schemeClr val="bg2">
                    <a:lumMod val="25000"/>
                  </a:schemeClr>
                </a:solidFill>
              </a:endParaRPr>
            </a:p>
          </p:txBody>
        </p:sp>
        <p:sp>
          <p:nvSpPr>
            <p:cNvPr id="12" name="TextBox 11">
              <a:extLst>
                <a:ext uri="{FF2B5EF4-FFF2-40B4-BE49-F238E27FC236}">
                  <a16:creationId xmlns:a16="http://schemas.microsoft.com/office/drawing/2014/main" id="{672F7C67-E075-4591-87F8-DB37E9C3E796}"/>
                </a:ext>
              </a:extLst>
            </p:cNvPr>
            <p:cNvSpPr txBox="1"/>
            <p:nvPr/>
          </p:nvSpPr>
          <p:spPr>
            <a:xfrm>
              <a:off x="9026978" y="1778203"/>
              <a:ext cx="2290714" cy="461665"/>
            </a:xfrm>
            <a:prstGeom prst="rect">
              <a:avLst/>
            </a:prstGeom>
            <a:noFill/>
          </p:spPr>
          <p:txBody>
            <a:bodyPr wrap="square" rtlCol="0">
              <a:spAutoFit/>
            </a:bodyPr>
            <a:lstStyle/>
            <a:p>
              <a:r>
                <a:rPr lang="en-US" sz="1200" b="0" i="0" dirty="0">
                  <a:solidFill>
                    <a:schemeClr val="bg2">
                      <a:lumMod val="50000"/>
                    </a:schemeClr>
                  </a:solidFill>
                  <a:effectLst/>
                  <a:latin typeface="Arial" panose="020B0604020202020204" pitchFamily="34" charset="0"/>
                </a:rPr>
                <a:t>C M Y K : 0 </a:t>
              </a:r>
              <a:r>
                <a:rPr lang="vi-VN" sz="1200" b="0" i="0" dirty="0">
                  <a:solidFill>
                    <a:schemeClr val="bg2">
                      <a:lumMod val="50000"/>
                    </a:schemeClr>
                  </a:solidFill>
                  <a:effectLst/>
                  <a:latin typeface="Arial" panose="020B0604020202020204" pitchFamily="34" charset="0"/>
                </a:rPr>
                <a:t>10</a:t>
              </a:r>
              <a:r>
                <a:rPr lang="en-US" sz="1200" b="0" i="0" dirty="0">
                  <a:solidFill>
                    <a:schemeClr val="bg2">
                      <a:lumMod val="50000"/>
                    </a:schemeClr>
                  </a:solidFill>
                  <a:effectLst/>
                  <a:latin typeface="Arial" panose="020B0604020202020204" pitchFamily="34" charset="0"/>
                </a:rPr>
                <a:t>0 100</a:t>
              </a:r>
              <a:r>
                <a:rPr lang="vi-VN" sz="1200" b="0" i="0" dirty="0">
                  <a:solidFill>
                    <a:schemeClr val="bg2">
                      <a:lumMod val="50000"/>
                    </a:schemeClr>
                  </a:solidFill>
                  <a:effectLst/>
                  <a:latin typeface="Arial" panose="020B0604020202020204" pitchFamily="34" charset="0"/>
                </a:rPr>
                <a:t> 45</a:t>
              </a:r>
            </a:p>
            <a:p>
              <a:r>
                <a:rPr lang="en-US" sz="1200" b="0" i="0" dirty="0">
                  <a:solidFill>
                    <a:schemeClr val="bg2">
                      <a:lumMod val="50000"/>
                    </a:schemeClr>
                  </a:solidFill>
                  <a:effectLst/>
                  <a:latin typeface="Arial" panose="020B0604020202020204" pitchFamily="34" charset="0"/>
                </a:rPr>
                <a:t>R G B : </a:t>
              </a:r>
              <a:r>
                <a:rPr lang="vi-VN" sz="1200" b="0" i="0" dirty="0">
                  <a:solidFill>
                    <a:schemeClr val="bg2">
                      <a:lumMod val="50000"/>
                    </a:schemeClr>
                  </a:solidFill>
                  <a:effectLst/>
                  <a:latin typeface="Arial" panose="020B0604020202020204" pitchFamily="34" charset="0"/>
                </a:rPr>
                <a:t>139</a:t>
              </a:r>
              <a:r>
                <a:rPr lang="en-US" sz="1200" b="0" i="0" dirty="0">
                  <a:solidFill>
                    <a:schemeClr val="bg2">
                      <a:lumMod val="50000"/>
                    </a:schemeClr>
                  </a:solidFill>
                  <a:effectLst/>
                  <a:latin typeface="Arial" panose="020B0604020202020204" pitchFamily="34" charset="0"/>
                </a:rPr>
                <a:t> </a:t>
              </a:r>
              <a:r>
                <a:rPr lang="vi-VN" sz="1200" dirty="0">
                  <a:solidFill>
                    <a:schemeClr val="bg2">
                      <a:lumMod val="50000"/>
                    </a:schemeClr>
                  </a:solidFill>
                  <a:latin typeface="Arial" panose="020B0604020202020204" pitchFamily="34" charset="0"/>
                </a:rPr>
                <a:t>0</a:t>
              </a:r>
              <a:r>
                <a:rPr lang="en-US" sz="1200" b="0" i="0" dirty="0">
                  <a:solidFill>
                    <a:schemeClr val="bg2">
                      <a:lumMod val="50000"/>
                    </a:schemeClr>
                  </a:solidFill>
                  <a:effectLst/>
                  <a:latin typeface="Arial" panose="020B0604020202020204" pitchFamily="34" charset="0"/>
                </a:rPr>
                <a:t> </a:t>
              </a:r>
              <a:r>
                <a:rPr lang="vi-VN" sz="1200" b="0" i="0" dirty="0">
                  <a:solidFill>
                    <a:schemeClr val="bg2">
                      <a:lumMod val="50000"/>
                    </a:schemeClr>
                  </a:solidFill>
                  <a:effectLst/>
                  <a:latin typeface="Arial" panose="020B0604020202020204" pitchFamily="34" charset="0"/>
                </a:rPr>
                <a:t>22</a:t>
              </a:r>
              <a:endParaRPr lang="en-US" sz="1200" dirty="0">
                <a:solidFill>
                  <a:schemeClr val="bg2">
                    <a:lumMod val="50000"/>
                  </a:schemeClr>
                </a:solidFill>
              </a:endParaRPr>
            </a:p>
          </p:txBody>
        </p:sp>
      </p:grpSp>
      <p:grpSp>
        <p:nvGrpSpPr>
          <p:cNvPr id="13" name="Group 12">
            <a:extLst>
              <a:ext uri="{FF2B5EF4-FFF2-40B4-BE49-F238E27FC236}">
                <a16:creationId xmlns:a16="http://schemas.microsoft.com/office/drawing/2014/main" id="{3DF7AA89-0653-4F13-B401-DDC75DD292FF}"/>
              </a:ext>
            </a:extLst>
          </p:cNvPr>
          <p:cNvGrpSpPr/>
          <p:nvPr/>
        </p:nvGrpSpPr>
        <p:grpSpPr>
          <a:xfrm>
            <a:off x="5726988" y="2796838"/>
            <a:ext cx="5590704" cy="1508996"/>
            <a:chOff x="5726988" y="3979296"/>
            <a:chExt cx="5590704" cy="1508996"/>
          </a:xfrm>
        </p:grpSpPr>
        <p:pic>
          <p:nvPicPr>
            <p:cNvPr id="14" name="Picture 13">
              <a:extLst>
                <a:ext uri="{FF2B5EF4-FFF2-40B4-BE49-F238E27FC236}">
                  <a16:creationId xmlns:a16="http://schemas.microsoft.com/office/drawing/2014/main" id="{270AB766-4278-48E6-8924-9263B0EDF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129178" y="1970506"/>
              <a:ext cx="448789" cy="5163046"/>
            </a:xfrm>
            <a:prstGeom prst="rect">
              <a:avLst/>
            </a:prstGeom>
          </p:spPr>
        </p:pic>
        <p:sp>
          <p:nvSpPr>
            <p:cNvPr id="15" name="TextBox 14">
              <a:extLst>
                <a:ext uri="{FF2B5EF4-FFF2-40B4-BE49-F238E27FC236}">
                  <a16:creationId xmlns:a16="http://schemas.microsoft.com/office/drawing/2014/main" id="{3B2B5AEF-542A-4B66-80B7-50BFE5C5CE4B}"/>
                </a:ext>
              </a:extLst>
            </p:cNvPr>
            <p:cNvSpPr txBox="1"/>
            <p:nvPr/>
          </p:nvSpPr>
          <p:spPr>
            <a:xfrm>
              <a:off x="5772049" y="3979296"/>
              <a:ext cx="1113664" cy="307777"/>
            </a:xfrm>
            <a:prstGeom prst="rect">
              <a:avLst/>
            </a:prstGeom>
            <a:noFill/>
          </p:spPr>
          <p:txBody>
            <a:bodyPr wrap="square" rtlCol="0">
              <a:spAutoFit/>
            </a:bodyPr>
            <a:lstStyle/>
            <a:p>
              <a:r>
                <a:rPr lang="en-US" sz="1400" b="0" i="0" dirty="0">
                  <a:effectLst/>
                  <a:latin typeface="Arial" panose="020B0604020202020204" pitchFamily="34" charset="0"/>
                </a:rPr>
                <a:t>T-Black</a:t>
              </a:r>
              <a:endParaRPr lang="en-US" sz="1400" dirty="0"/>
            </a:p>
          </p:txBody>
        </p:sp>
        <p:sp>
          <p:nvSpPr>
            <p:cNvPr id="16" name="TextBox 15">
              <a:extLst>
                <a:ext uri="{FF2B5EF4-FFF2-40B4-BE49-F238E27FC236}">
                  <a16:creationId xmlns:a16="http://schemas.microsoft.com/office/drawing/2014/main" id="{29D6F151-A2F7-488E-B8F0-BA5F27F73CC5}"/>
                </a:ext>
              </a:extLst>
            </p:cNvPr>
            <p:cNvSpPr txBox="1"/>
            <p:nvPr/>
          </p:nvSpPr>
          <p:spPr>
            <a:xfrm>
              <a:off x="5772049" y="4857545"/>
              <a:ext cx="1041094" cy="307777"/>
            </a:xfrm>
            <a:prstGeom prst="rect">
              <a:avLst/>
            </a:prstGeom>
            <a:noFill/>
          </p:spPr>
          <p:txBody>
            <a:bodyPr wrap="square" rtlCol="0">
              <a:spAutoFit/>
            </a:bodyPr>
            <a:lstStyle/>
            <a:p>
              <a:r>
                <a:rPr lang="en-US" sz="1400" b="0" i="0" dirty="0">
                  <a:effectLst/>
                  <a:latin typeface="Arial" panose="020B0604020202020204" pitchFamily="34" charset="0"/>
                </a:rPr>
                <a:t>Black</a:t>
              </a:r>
              <a:endParaRPr lang="en-US" sz="1400" dirty="0"/>
            </a:p>
          </p:txBody>
        </p:sp>
        <p:sp>
          <p:nvSpPr>
            <p:cNvPr id="17" name="TextBox 16">
              <a:extLst>
                <a:ext uri="{FF2B5EF4-FFF2-40B4-BE49-F238E27FC236}">
                  <a16:creationId xmlns:a16="http://schemas.microsoft.com/office/drawing/2014/main" id="{E5895F9F-7B48-4AC2-9609-60DBAE92CF7D}"/>
                </a:ext>
              </a:extLst>
            </p:cNvPr>
            <p:cNvSpPr txBox="1"/>
            <p:nvPr/>
          </p:nvSpPr>
          <p:spPr>
            <a:xfrm>
              <a:off x="5726988" y="5149738"/>
              <a:ext cx="1131216" cy="338554"/>
            </a:xfrm>
            <a:prstGeom prst="rect">
              <a:avLst/>
            </a:prstGeom>
            <a:noFill/>
          </p:spPr>
          <p:txBody>
            <a:bodyPr wrap="square" rtlCol="0">
              <a:spAutoFit/>
            </a:bodyPr>
            <a:lstStyle/>
            <a:p>
              <a:r>
                <a:rPr lang="en-US" sz="1600" b="0" i="0" dirty="0">
                  <a:solidFill>
                    <a:schemeClr val="bg2">
                      <a:lumMod val="25000"/>
                    </a:schemeClr>
                  </a:solidFill>
                  <a:effectLst/>
                  <a:latin typeface="Arial" panose="020B0604020202020204" pitchFamily="34" charset="0"/>
                </a:rPr>
                <a:t>#000000</a:t>
              </a:r>
              <a:endParaRPr lang="en-US" sz="1600" dirty="0">
                <a:solidFill>
                  <a:schemeClr val="bg2">
                    <a:lumMod val="25000"/>
                  </a:schemeClr>
                </a:solidFill>
              </a:endParaRPr>
            </a:p>
          </p:txBody>
        </p:sp>
        <p:sp>
          <p:nvSpPr>
            <p:cNvPr id="18" name="TextBox 17">
              <a:extLst>
                <a:ext uri="{FF2B5EF4-FFF2-40B4-BE49-F238E27FC236}">
                  <a16:creationId xmlns:a16="http://schemas.microsoft.com/office/drawing/2014/main" id="{1F5B1D90-BBE8-48EB-BD3A-839502771DA9}"/>
                </a:ext>
              </a:extLst>
            </p:cNvPr>
            <p:cNvSpPr txBox="1"/>
            <p:nvPr/>
          </p:nvSpPr>
          <p:spPr>
            <a:xfrm>
              <a:off x="9026978" y="4864217"/>
              <a:ext cx="2290714" cy="461665"/>
            </a:xfrm>
            <a:prstGeom prst="rect">
              <a:avLst/>
            </a:prstGeom>
            <a:noFill/>
          </p:spPr>
          <p:txBody>
            <a:bodyPr wrap="square" rtlCol="0">
              <a:spAutoFit/>
            </a:bodyPr>
            <a:lstStyle/>
            <a:p>
              <a:r>
                <a:rPr lang="en-US" sz="1200" b="0" i="0" dirty="0">
                  <a:solidFill>
                    <a:schemeClr val="bg2">
                      <a:lumMod val="50000"/>
                    </a:schemeClr>
                  </a:solidFill>
                  <a:effectLst/>
                  <a:latin typeface="Arial" panose="020B0604020202020204" pitchFamily="34" charset="0"/>
                </a:rPr>
                <a:t>C M Y K : 0 0 0 100</a:t>
              </a:r>
              <a:endParaRPr lang="vi-VN" sz="1200" b="0" i="0" dirty="0">
                <a:solidFill>
                  <a:schemeClr val="bg2">
                    <a:lumMod val="50000"/>
                  </a:schemeClr>
                </a:solidFill>
                <a:effectLst/>
                <a:latin typeface="Arial" panose="020B0604020202020204" pitchFamily="34" charset="0"/>
              </a:endParaRPr>
            </a:p>
            <a:p>
              <a:r>
                <a:rPr lang="en-US" sz="1200" b="0" i="0" dirty="0">
                  <a:solidFill>
                    <a:schemeClr val="bg2">
                      <a:lumMod val="50000"/>
                    </a:schemeClr>
                  </a:solidFill>
                  <a:effectLst/>
                  <a:latin typeface="Arial" panose="020B0604020202020204" pitchFamily="34" charset="0"/>
                </a:rPr>
                <a:t>R G B : 35 31 32</a:t>
              </a:r>
              <a:endParaRPr lang="en-US" sz="1200" dirty="0">
                <a:solidFill>
                  <a:schemeClr val="bg2">
                    <a:lumMod val="50000"/>
                  </a:schemeClr>
                </a:solidFill>
              </a:endParaRPr>
            </a:p>
          </p:txBody>
        </p:sp>
      </p:grpSp>
    </p:spTree>
    <p:extLst>
      <p:ext uri="{BB962C8B-B14F-4D97-AF65-F5344CB8AC3E}">
        <p14:creationId xmlns:p14="http://schemas.microsoft.com/office/powerpoint/2010/main" val="2732677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98206-0143-401C-AC39-BA3450344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5"/>
            <a:ext cx="12192000" cy="6855756"/>
          </a:xfrm>
          <a:prstGeom prst="rect">
            <a:avLst/>
          </a:prstGeom>
        </p:spPr>
      </p:pic>
      <p:cxnSp>
        <p:nvCxnSpPr>
          <p:cNvPr id="4" name="Straight Connector 3">
            <a:extLst>
              <a:ext uri="{FF2B5EF4-FFF2-40B4-BE49-F238E27FC236}">
                <a16:creationId xmlns:a16="http://schemas.microsoft.com/office/drawing/2014/main" id="{976C8861-85DB-46EE-86ED-22660BDDA68F}"/>
              </a:ext>
            </a:extLst>
          </p:cNvPr>
          <p:cNvCxnSpPr/>
          <p:nvPr/>
        </p:nvCxnSpPr>
        <p:spPr>
          <a:xfrm>
            <a:off x="378372" y="804041"/>
            <a:ext cx="1128811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9E25D73-DA5E-4FD4-9E50-38A3DA466252}"/>
              </a:ext>
            </a:extLst>
          </p:cNvPr>
          <p:cNvSpPr txBox="1"/>
          <p:nvPr/>
        </p:nvSpPr>
        <p:spPr>
          <a:xfrm>
            <a:off x="378372" y="236485"/>
            <a:ext cx="2790497" cy="523220"/>
          </a:xfrm>
          <a:prstGeom prst="rect">
            <a:avLst/>
          </a:prstGeom>
          <a:noFill/>
        </p:spPr>
        <p:txBody>
          <a:bodyPr wrap="square" rtlCol="0">
            <a:spAutoFit/>
          </a:bodyPr>
          <a:lstStyle/>
          <a:p>
            <a:r>
              <a:rPr lang="vi-VN" sz="2800" i="1" dirty="0">
                <a:solidFill>
                  <a:schemeClr val="bg1"/>
                </a:solidFill>
                <a:latin typeface="+mj-lt"/>
              </a:rPr>
              <a:t>MÀU SẮC</a:t>
            </a:r>
            <a:endParaRPr lang="en-US" sz="2800" i="1" dirty="0">
              <a:solidFill>
                <a:schemeClr val="bg1"/>
              </a:solidFill>
              <a:latin typeface="+mj-lt"/>
            </a:endParaRPr>
          </a:p>
        </p:txBody>
      </p:sp>
      <p:sp>
        <p:nvSpPr>
          <p:cNvPr id="6" name="TextBox 5">
            <a:extLst>
              <a:ext uri="{FF2B5EF4-FFF2-40B4-BE49-F238E27FC236}">
                <a16:creationId xmlns:a16="http://schemas.microsoft.com/office/drawing/2014/main" id="{0335F353-020D-46DA-878A-51A417FD13E0}"/>
              </a:ext>
            </a:extLst>
          </p:cNvPr>
          <p:cNvSpPr txBox="1"/>
          <p:nvPr/>
        </p:nvSpPr>
        <p:spPr>
          <a:xfrm>
            <a:off x="10830910" y="236485"/>
            <a:ext cx="725214" cy="523220"/>
          </a:xfrm>
          <a:prstGeom prst="rect">
            <a:avLst/>
          </a:prstGeom>
          <a:noFill/>
        </p:spPr>
        <p:txBody>
          <a:bodyPr wrap="square" rtlCol="0">
            <a:spAutoFit/>
          </a:bodyPr>
          <a:lstStyle/>
          <a:p>
            <a:r>
              <a:rPr lang="vi-VN" sz="2800" dirty="0">
                <a:solidFill>
                  <a:schemeClr val="bg1"/>
                </a:solidFill>
                <a:latin typeface="Times New Roman" panose="02020603050405020304" pitchFamily="18" charset="0"/>
                <a:cs typeface="Times New Roman" panose="02020603050405020304" pitchFamily="18" charset="0"/>
              </a:rPr>
              <a:t>23</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1A1A54C-78C9-4C03-A37C-DC15527F8BCD}"/>
              </a:ext>
            </a:extLst>
          </p:cNvPr>
          <p:cNvSpPr txBox="1"/>
          <p:nvPr/>
        </p:nvSpPr>
        <p:spPr>
          <a:xfrm>
            <a:off x="659956" y="1128294"/>
            <a:ext cx="1113664" cy="307777"/>
          </a:xfrm>
          <a:prstGeom prst="rect">
            <a:avLst/>
          </a:prstGeom>
          <a:noFill/>
        </p:spPr>
        <p:txBody>
          <a:bodyPr wrap="square" rtlCol="0">
            <a:spAutoFit/>
          </a:bodyPr>
          <a:lstStyle/>
          <a:p>
            <a:r>
              <a:rPr lang="en-US" sz="1400" b="0" i="0" dirty="0">
                <a:solidFill>
                  <a:schemeClr val="bg1"/>
                </a:solidFill>
                <a:effectLst/>
                <a:latin typeface="Arial" panose="020B0604020202020204" pitchFamily="34" charset="0"/>
              </a:rPr>
              <a:t>T-Black</a:t>
            </a:r>
            <a:endParaRPr lang="en-US" sz="1400" dirty="0">
              <a:solidFill>
                <a:schemeClr val="bg1"/>
              </a:solidFill>
            </a:endParaRPr>
          </a:p>
        </p:txBody>
      </p:sp>
      <p:grpSp>
        <p:nvGrpSpPr>
          <p:cNvPr id="2" name="Group 1">
            <a:extLst>
              <a:ext uri="{FF2B5EF4-FFF2-40B4-BE49-F238E27FC236}">
                <a16:creationId xmlns:a16="http://schemas.microsoft.com/office/drawing/2014/main" id="{03766742-DCD9-48F4-A62B-3EFCE7555472}"/>
              </a:ext>
            </a:extLst>
          </p:cNvPr>
          <p:cNvGrpSpPr/>
          <p:nvPr/>
        </p:nvGrpSpPr>
        <p:grpSpPr>
          <a:xfrm>
            <a:off x="614122" y="1843178"/>
            <a:ext cx="2290714" cy="862861"/>
            <a:chOff x="614122" y="1843178"/>
            <a:chExt cx="2290714" cy="862861"/>
          </a:xfrm>
        </p:grpSpPr>
        <p:sp>
          <p:nvSpPr>
            <p:cNvPr id="9" name="TextBox 8">
              <a:extLst>
                <a:ext uri="{FF2B5EF4-FFF2-40B4-BE49-F238E27FC236}">
                  <a16:creationId xmlns:a16="http://schemas.microsoft.com/office/drawing/2014/main" id="{18727A6C-6A2F-478C-BC32-A441028531D6}"/>
                </a:ext>
              </a:extLst>
            </p:cNvPr>
            <p:cNvSpPr txBox="1"/>
            <p:nvPr/>
          </p:nvSpPr>
          <p:spPr>
            <a:xfrm>
              <a:off x="628263" y="1843178"/>
              <a:ext cx="1131216" cy="338554"/>
            </a:xfrm>
            <a:prstGeom prst="rect">
              <a:avLst/>
            </a:prstGeom>
            <a:noFill/>
          </p:spPr>
          <p:txBody>
            <a:bodyPr wrap="square" rtlCol="0">
              <a:spAutoFit/>
            </a:bodyPr>
            <a:lstStyle/>
            <a:p>
              <a:r>
                <a:rPr lang="en-US" sz="1600" b="0" i="0" dirty="0">
                  <a:solidFill>
                    <a:schemeClr val="bg1"/>
                  </a:solidFill>
                  <a:effectLst/>
                  <a:latin typeface="Arial" panose="020B0604020202020204" pitchFamily="34" charset="0"/>
                </a:rPr>
                <a:t>#000000</a:t>
              </a:r>
              <a:endParaRPr lang="en-US" sz="1600" dirty="0">
                <a:solidFill>
                  <a:schemeClr val="bg1"/>
                </a:solidFill>
              </a:endParaRPr>
            </a:p>
          </p:txBody>
        </p:sp>
        <p:sp>
          <p:nvSpPr>
            <p:cNvPr id="10" name="TextBox 9">
              <a:extLst>
                <a:ext uri="{FF2B5EF4-FFF2-40B4-BE49-F238E27FC236}">
                  <a16:creationId xmlns:a16="http://schemas.microsoft.com/office/drawing/2014/main" id="{4A79980A-50BB-4251-8750-F1BB844C57F2}"/>
                </a:ext>
              </a:extLst>
            </p:cNvPr>
            <p:cNvSpPr txBox="1"/>
            <p:nvPr/>
          </p:nvSpPr>
          <p:spPr>
            <a:xfrm>
              <a:off x="614122" y="2244374"/>
              <a:ext cx="2290714" cy="461665"/>
            </a:xfrm>
            <a:prstGeom prst="rect">
              <a:avLst/>
            </a:prstGeom>
            <a:noFill/>
          </p:spPr>
          <p:txBody>
            <a:bodyPr wrap="square" rtlCol="0">
              <a:spAutoFit/>
            </a:bodyPr>
            <a:lstStyle/>
            <a:p>
              <a:r>
                <a:rPr lang="en-US" sz="1200" b="0" i="0" dirty="0">
                  <a:solidFill>
                    <a:schemeClr val="bg1"/>
                  </a:solidFill>
                  <a:effectLst/>
                  <a:latin typeface="Arial" panose="020B0604020202020204" pitchFamily="34" charset="0"/>
                </a:rPr>
                <a:t>C M Y K : 0 0 0 100</a:t>
              </a:r>
              <a:endParaRPr lang="vi-VN" sz="1200" b="0" i="0" dirty="0">
                <a:solidFill>
                  <a:schemeClr val="bg1"/>
                </a:solidFill>
                <a:effectLst/>
                <a:latin typeface="Arial" panose="020B0604020202020204" pitchFamily="34" charset="0"/>
              </a:endParaRPr>
            </a:p>
            <a:p>
              <a:r>
                <a:rPr lang="en-US" sz="1200" b="0" i="0" dirty="0">
                  <a:solidFill>
                    <a:schemeClr val="bg1"/>
                  </a:solidFill>
                  <a:effectLst/>
                  <a:latin typeface="Arial" panose="020B0604020202020204" pitchFamily="34" charset="0"/>
                </a:rPr>
                <a:t>R G B : 35 31 32</a:t>
              </a:r>
              <a:endParaRPr lang="en-US" sz="1200" dirty="0">
                <a:solidFill>
                  <a:schemeClr val="bg1"/>
                </a:solidFill>
              </a:endParaRPr>
            </a:p>
          </p:txBody>
        </p:sp>
      </p:grpSp>
    </p:spTree>
    <p:extLst>
      <p:ext uri="{BB962C8B-B14F-4D97-AF65-F5344CB8AC3E}">
        <p14:creationId xmlns:p14="http://schemas.microsoft.com/office/powerpoint/2010/main" val="693160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EACCD-0F69-4094-AE93-4DC7C92C8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0"/>
            <a:ext cx="12192000" cy="6869222"/>
          </a:xfrm>
          <a:prstGeom prst="rect">
            <a:avLst/>
          </a:prstGeom>
        </p:spPr>
      </p:pic>
      <p:cxnSp>
        <p:nvCxnSpPr>
          <p:cNvPr id="4" name="Straight Connector 3">
            <a:extLst>
              <a:ext uri="{FF2B5EF4-FFF2-40B4-BE49-F238E27FC236}">
                <a16:creationId xmlns:a16="http://schemas.microsoft.com/office/drawing/2014/main" id="{B6FBAA0D-FB20-47D3-832D-4451CE35ECD3}"/>
              </a:ext>
            </a:extLst>
          </p:cNvPr>
          <p:cNvCxnSpPr/>
          <p:nvPr/>
        </p:nvCxnSpPr>
        <p:spPr>
          <a:xfrm>
            <a:off x="378372" y="804041"/>
            <a:ext cx="1128811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2257B26-8303-4782-9433-97D46F843EC5}"/>
              </a:ext>
            </a:extLst>
          </p:cNvPr>
          <p:cNvSpPr txBox="1"/>
          <p:nvPr/>
        </p:nvSpPr>
        <p:spPr>
          <a:xfrm>
            <a:off x="378372" y="236485"/>
            <a:ext cx="2790497" cy="523220"/>
          </a:xfrm>
          <a:prstGeom prst="rect">
            <a:avLst/>
          </a:prstGeom>
          <a:noFill/>
        </p:spPr>
        <p:txBody>
          <a:bodyPr wrap="square" rtlCol="0">
            <a:spAutoFit/>
          </a:bodyPr>
          <a:lstStyle/>
          <a:p>
            <a:r>
              <a:rPr lang="vi-VN" sz="2800" i="1" dirty="0">
                <a:solidFill>
                  <a:schemeClr val="bg1"/>
                </a:solidFill>
                <a:latin typeface="+mj-lt"/>
              </a:rPr>
              <a:t>MÀU SẮC</a:t>
            </a:r>
            <a:endParaRPr lang="en-US" sz="2800" i="1" dirty="0">
              <a:solidFill>
                <a:schemeClr val="bg1"/>
              </a:solidFill>
              <a:latin typeface="+mj-lt"/>
            </a:endParaRPr>
          </a:p>
        </p:txBody>
      </p:sp>
      <p:sp>
        <p:nvSpPr>
          <p:cNvPr id="6" name="TextBox 5">
            <a:extLst>
              <a:ext uri="{FF2B5EF4-FFF2-40B4-BE49-F238E27FC236}">
                <a16:creationId xmlns:a16="http://schemas.microsoft.com/office/drawing/2014/main" id="{8DC0DA1E-92B8-427A-A9BD-8EF17D6BC054}"/>
              </a:ext>
            </a:extLst>
          </p:cNvPr>
          <p:cNvSpPr txBox="1"/>
          <p:nvPr/>
        </p:nvSpPr>
        <p:spPr>
          <a:xfrm>
            <a:off x="10830910" y="236485"/>
            <a:ext cx="725214" cy="523220"/>
          </a:xfrm>
          <a:prstGeom prst="rect">
            <a:avLst/>
          </a:prstGeom>
          <a:noFill/>
        </p:spPr>
        <p:txBody>
          <a:bodyPr wrap="square" rtlCol="0">
            <a:spAutoFit/>
          </a:bodyPr>
          <a:lstStyle/>
          <a:p>
            <a:r>
              <a:rPr lang="vi-VN" sz="2800" dirty="0">
                <a:solidFill>
                  <a:schemeClr val="bg1"/>
                </a:solidFill>
                <a:latin typeface="+mj-lt"/>
                <a:cs typeface="Times New Roman" panose="02020603050405020304" pitchFamily="18" charset="0"/>
              </a:rPr>
              <a:t>24</a:t>
            </a:r>
            <a:endParaRPr lang="en-US" sz="2800" dirty="0">
              <a:solidFill>
                <a:schemeClr val="bg1"/>
              </a:solidFill>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DF21186C-5D5B-463B-9F08-5402A5B2B923}"/>
              </a:ext>
            </a:extLst>
          </p:cNvPr>
          <p:cNvSpPr txBox="1"/>
          <p:nvPr/>
        </p:nvSpPr>
        <p:spPr>
          <a:xfrm>
            <a:off x="815623" y="1267191"/>
            <a:ext cx="1113664" cy="307777"/>
          </a:xfrm>
          <a:prstGeom prst="rect">
            <a:avLst/>
          </a:prstGeom>
          <a:noFill/>
        </p:spPr>
        <p:txBody>
          <a:bodyPr wrap="square" rtlCol="0">
            <a:spAutoFit/>
          </a:bodyPr>
          <a:lstStyle/>
          <a:p>
            <a:r>
              <a:rPr lang="vi-VN" sz="1400" dirty="0">
                <a:solidFill>
                  <a:schemeClr val="bg1"/>
                </a:solidFill>
                <a:latin typeface="Arial" panose="020B0604020202020204" pitchFamily="34" charset="0"/>
              </a:rPr>
              <a:t>M</a:t>
            </a:r>
            <a:r>
              <a:rPr lang="en-US" sz="1400" b="0" i="0" dirty="0">
                <a:solidFill>
                  <a:schemeClr val="bg1"/>
                </a:solidFill>
                <a:effectLst/>
                <a:latin typeface="Arial" panose="020B0604020202020204" pitchFamily="34" charset="0"/>
              </a:rPr>
              <a:t>-</a:t>
            </a:r>
            <a:r>
              <a:rPr lang="vi-VN" sz="1400" b="0" i="0" dirty="0">
                <a:solidFill>
                  <a:schemeClr val="bg1"/>
                </a:solidFill>
                <a:effectLst/>
                <a:latin typeface="Arial" panose="020B0604020202020204" pitchFamily="34" charset="0"/>
              </a:rPr>
              <a:t>Red</a:t>
            </a:r>
            <a:endParaRPr lang="en-US" sz="1400" dirty="0">
              <a:solidFill>
                <a:schemeClr val="bg1"/>
              </a:solidFill>
            </a:endParaRPr>
          </a:p>
        </p:txBody>
      </p:sp>
      <p:sp>
        <p:nvSpPr>
          <p:cNvPr id="9" name="TextBox 8">
            <a:extLst>
              <a:ext uri="{FF2B5EF4-FFF2-40B4-BE49-F238E27FC236}">
                <a16:creationId xmlns:a16="http://schemas.microsoft.com/office/drawing/2014/main" id="{E5DC2F3A-6822-4E3A-8063-963220C03964}"/>
              </a:ext>
            </a:extLst>
          </p:cNvPr>
          <p:cNvSpPr txBox="1"/>
          <p:nvPr/>
        </p:nvSpPr>
        <p:spPr>
          <a:xfrm>
            <a:off x="815623" y="2127041"/>
            <a:ext cx="1918150" cy="307777"/>
          </a:xfrm>
          <a:prstGeom prst="rect">
            <a:avLst/>
          </a:prstGeom>
          <a:noFill/>
        </p:spPr>
        <p:txBody>
          <a:bodyPr wrap="square" rtlCol="0">
            <a:spAutoFit/>
          </a:bodyPr>
          <a:lstStyle/>
          <a:p>
            <a:r>
              <a:rPr lang="vi-VN" sz="1400" dirty="0">
                <a:solidFill>
                  <a:schemeClr val="bg1"/>
                </a:solidFill>
                <a:latin typeface="Arial" panose="020B0604020202020204" pitchFamily="34" charset="0"/>
              </a:rPr>
              <a:t>Pantone  7427 C</a:t>
            </a:r>
            <a:endParaRPr lang="en-US" sz="1400" dirty="0">
              <a:solidFill>
                <a:schemeClr val="bg1"/>
              </a:solidFill>
            </a:endParaRPr>
          </a:p>
        </p:txBody>
      </p:sp>
      <p:sp>
        <p:nvSpPr>
          <p:cNvPr id="10" name="TextBox 9">
            <a:extLst>
              <a:ext uri="{FF2B5EF4-FFF2-40B4-BE49-F238E27FC236}">
                <a16:creationId xmlns:a16="http://schemas.microsoft.com/office/drawing/2014/main" id="{E0F93FD0-C2A0-491B-810C-435015DBCB28}"/>
              </a:ext>
            </a:extLst>
          </p:cNvPr>
          <p:cNvSpPr txBox="1"/>
          <p:nvPr/>
        </p:nvSpPr>
        <p:spPr>
          <a:xfrm>
            <a:off x="815623" y="2434818"/>
            <a:ext cx="1203786" cy="338554"/>
          </a:xfrm>
          <a:prstGeom prst="rect">
            <a:avLst/>
          </a:prstGeom>
          <a:noFill/>
        </p:spPr>
        <p:txBody>
          <a:bodyPr wrap="square" rtlCol="0">
            <a:spAutoFit/>
          </a:bodyPr>
          <a:lstStyle/>
          <a:p>
            <a:r>
              <a:rPr lang="en-US" sz="1600" b="0" i="0" dirty="0">
                <a:solidFill>
                  <a:schemeClr val="bg1"/>
                </a:solidFill>
                <a:effectLst/>
                <a:latin typeface="Arial" panose="020B0604020202020204" pitchFamily="34" charset="0"/>
              </a:rPr>
              <a:t>#</a:t>
            </a:r>
            <a:r>
              <a:rPr lang="vi-VN" sz="1600" b="0" i="0" dirty="0">
                <a:solidFill>
                  <a:schemeClr val="bg1"/>
                </a:solidFill>
                <a:effectLst/>
                <a:latin typeface="Arial" panose="020B0604020202020204" pitchFamily="34" charset="0"/>
              </a:rPr>
              <a:t>8B1A1A</a:t>
            </a:r>
            <a:endParaRPr lang="en-US" sz="1600" dirty="0">
              <a:solidFill>
                <a:schemeClr val="bg1"/>
              </a:solidFill>
            </a:endParaRPr>
          </a:p>
        </p:txBody>
      </p:sp>
      <p:sp>
        <p:nvSpPr>
          <p:cNvPr id="11" name="TextBox 10">
            <a:extLst>
              <a:ext uri="{FF2B5EF4-FFF2-40B4-BE49-F238E27FC236}">
                <a16:creationId xmlns:a16="http://schemas.microsoft.com/office/drawing/2014/main" id="{1B24726F-AB25-4CA7-BDF7-A3270D4F5D57}"/>
              </a:ext>
            </a:extLst>
          </p:cNvPr>
          <p:cNvSpPr txBox="1"/>
          <p:nvPr/>
        </p:nvSpPr>
        <p:spPr>
          <a:xfrm>
            <a:off x="783930" y="2850316"/>
            <a:ext cx="2290714" cy="461665"/>
          </a:xfrm>
          <a:prstGeom prst="rect">
            <a:avLst/>
          </a:prstGeom>
          <a:noFill/>
        </p:spPr>
        <p:txBody>
          <a:bodyPr wrap="square" rtlCol="0">
            <a:spAutoFit/>
          </a:bodyPr>
          <a:lstStyle/>
          <a:p>
            <a:r>
              <a:rPr lang="en-US" sz="1200" b="0" i="0" dirty="0">
                <a:solidFill>
                  <a:schemeClr val="bg1"/>
                </a:solidFill>
                <a:effectLst/>
                <a:latin typeface="Arial" panose="020B0604020202020204" pitchFamily="34" charset="0"/>
              </a:rPr>
              <a:t>C M Y K : 0 </a:t>
            </a:r>
            <a:r>
              <a:rPr lang="vi-VN" sz="1200" b="0" i="0" dirty="0">
                <a:solidFill>
                  <a:schemeClr val="bg1"/>
                </a:solidFill>
                <a:effectLst/>
                <a:latin typeface="Arial" panose="020B0604020202020204" pitchFamily="34" charset="0"/>
              </a:rPr>
              <a:t>10</a:t>
            </a:r>
            <a:r>
              <a:rPr lang="en-US" sz="1200" b="0" i="0" dirty="0">
                <a:solidFill>
                  <a:schemeClr val="bg1"/>
                </a:solidFill>
                <a:effectLst/>
                <a:latin typeface="Arial" panose="020B0604020202020204" pitchFamily="34" charset="0"/>
              </a:rPr>
              <a:t>0 100</a:t>
            </a:r>
            <a:r>
              <a:rPr lang="vi-VN" sz="1200" b="0" i="0" dirty="0">
                <a:solidFill>
                  <a:schemeClr val="bg1"/>
                </a:solidFill>
                <a:effectLst/>
                <a:latin typeface="Arial" panose="020B0604020202020204" pitchFamily="34" charset="0"/>
              </a:rPr>
              <a:t> 45</a:t>
            </a:r>
          </a:p>
          <a:p>
            <a:r>
              <a:rPr lang="en-US" sz="1200" b="0" i="0" dirty="0">
                <a:solidFill>
                  <a:schemeClr val="bg1"/>
                </a:solidFill>
                <a:effectLst/>
                <a:latin typeface="Arial" panose="020B0604020202020204" pitchFamily="34" charset="0"/>
              </a:rPr>
              <a:t>R G B : </a:t>
            </a:r>
            <a:r>
              <a:rPr lang="vi-VN" sz="1200" b="0" i="0" dirty="0">
                <a:solidFill>
                  <a:schemeClr val="bg1"/>
                </a:solidFill>
                <a:effectLst/>
                <a:latin typeface="Arial" panose="020B0604020202020204" pitchFamily="34" charset="0"/>
              </a:rPr>
              <a:t>139</a:t>
            </a:r>
            <a:r>
              <a:rPr lang="en-US" sz="1200" b="0" i="0" dirty="0">
                <a:solidFill>
                  <a:schemeClr val="bg1"/>
                </a:solidFill>
                <a:effectLst/>
                <a:latin typeface="Arial" panose="020B0604020202020204" pitchFamily="34" charset="0"/>
              </a:rPr>
              <a:t> </a:t>
            </a:r>
            <a:r>
              <a:rPr lang="vi-VN" sz="1200" dirty="0">
                <a:solidFill>
                  <a:schemeClr val="bg1"/>
                </a:solidFill>
                <a:latin typeface="Arial" panose="020B0604020202020204" pitchFamily="34" charset="0"/>
              </a:rPr>
              <a:t>0</a:t>
            </a:r>
            <a:r>
              <a:rPr lang="en-US" sz="1200" b="0" i="0" dirty="0">
                <a:solidFill>
                  <a:schemeClr val="bg1"/>
                </a:solidFill>
                <a:effectLst/>
                <a:latin typeface="Arial" panose="020B0604020202020204" pitchFamily="34" charset="0"/>
              </a:rPr>
              <a:t> </a:t>
            </a:r>
            <a:r>
              <a:rPr lang="vi-VN" sz="1200" b="0" i="0" dirty="0">
                <a:solidFill>
                  <a:schemeClr val="bg1"/>
                </a:solidFill>
                <a:effectLst/>
                <a:latin typeface="Arial" panose="020B0604020202020204" pitchFamily="34" charset="0"/>
              </a:rPr>
              <a:t>22</a:t>
            </a:r>
            <a:endParaRPr lang="en-US" sz="1200" dirty="0">
              <a:solidFill>
                <a:schemeClr val="bg1"/>
              </a:solidFill>
            </a:endParaRPr>
          </a:p>
        </p:txBody>
      </p:sp>
    </p:spTree>
    <p:extLst>
      <p:ext uri="{BB962C8B-B14F-4D97-AF65-F5344CB8AC3E}">
        <p14:creationId xmlns:p14="http://schemas.microsoft.com/office/powerpoint/2010/main" val="3422063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F383B-8567-40AE-A0C8-8B8D0AE8D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03" y="5116087"/>
            <a:ext cx="1636934" cy="1349778"/>
          </a:xfrm>
          <a:prstGeom prst="roundRect">
            <a:avLst/>
          </a:prstGeom>
        </p:spPr>
      </p:pic>
      <p:pic>
        <p:nvPicPr>
          <p:cNvPr id="4" name="Picture 3">
            <a:extLst>
              <a:ext uri="{FF2B5EF4-FFF2-40B4-BE49-F238E27FC236}">
                <a16:creationId xmlns:a16="http://schemas.microsoft.com/office/drawing/2014/main" id="{49F428F1-C1BF-4507-A023-C897020F3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63" y="3372348"/>
            <a:ext cx="1636934" cy="1349778"/>
          </a:xfrm>
          <a:prstGeom prst="roundRect">
            <a:avLst/>
          </a:prstGeom>
        </p:spPr>
      </p:pic>
      <p:sp>
        <p:nvSpPr>
          <p:cNvPr id="8" name="TextBox 7">
            <a:extLst>
              <a:ext uri="{FF2B5EF4-FFF2-40B4-BE49-F238E27FC236}">
                <a16:creationId xmlns:a16="http://schemas.microsoft.com/office/drawing/2014/main" id="{6C519FAF-3D38-44AC-A9FA-8E68E13426CD}"/>
              </a:ext>
            </a:extLst>
          </p:cNvPr>
          <p:cNvSpPr txBox="1"/>
          <p:nvPr/>
        </p:nvSpPr>
        <p:spPr>
          <a:xfrm>
            <a:off x="2576389" y="5265536"/>
            <a:ext cx="3928620" cy="1200329"/>
          </a:xfrm>
          <a:prstGeom prst="rect">
            <a:avLst/>
          </a:prstGeom>
          <a:noFill/>
        </p:spPr>
        <p:txBody>
          <a:bodyPr wrap="square">
            <a:spAutoFit/>
          </a:bodyPr>
          <a:lstStyle/>
          <a:p>
            <a:r>
              <a:rPr lang="vi-VN" sz="1800" b="1" dirty="0">
                <a:latin typeface="Arial" panose="020B0604020202020204" pitchFamily="34" charset="0"/>
              </a:rPr>
              <a:t>Pantone: </a:t>
            </a:r>
            <a:r>
              <a:rPr lang="vi-VN" sz="1800" dirty="0">
                <a:latin typeface="Arial" panose="020B0604020202020204" pitchFamily="34" charset="0"/>
              </a:rPr>
              <a:t>	 7427 C</a:t>
            </a:r>
          </a:p>
          <a:p>
            <a:r>
              <a:rPr lang="vi-VN" sz="1800" b="1" i="0" dirty="0">
                <a:effectLst/>
                <a:latin typeface="Arial" panose="020B0604020202020204" pitchFamily="34" charset="0"/>
              </a:rPr>
              <a:t>Hex: </a:t>
            </a:r>
            <a:r>
              <a:rPr lang="vi-VN" sz="1800" b="0" i="0" dirty="0">
                <a:effectLst/>
                <a:latin typeface="Arial" panose="020B0604020202020204" pitchFamily="34" charset="0"/>
              </a:rPr>
              <a:t>		</a:t>
            </a:r>
            <a:r>
              <a:rPr lang="en-US" sz="1800" b="0" i="0" dirty="0">
                <a:effectLst/>
                <a:latin typeface="Arial" panose="020B0604020202020204" pitchFamily="34" charset="0"/>
              </a:rPr>
              <a:t>#</a:t>
            </a:r>
            <a:r>
              <a:rPr lang="vi-VN" sz="1800" b="0" i="0" dirty="0">
                <a:effectLst/>
                <a:latin typeface="Arial" panose="020B0604020202020204" pitchFamily="34" charset="0"/>
              </a:rPr>
              <a:t>8B1A1A</a:t>
            </a:r>
          </a:p>
          <a:p>
            <a:r>
              <a:rPr lang="en-US" sz="1800" b="1" i="0" dirty="0">
                <a:effectLst/>
                <a:latin typeface="Arial" panose="020B0604020202020204" pitchFamily="34" charset="0"/>
              </a:rPr>
              <a:t>C M Y K : </a:t>
            </a:r>
            <a:r>
              <a:rPr lang="vi-VN" sz="1800" b="0" i="0" dirty="0">
                <a:effectLst/>
                <a:latin typeface="Arial" panose="020B0604020202020204" pitchFamily="34" charset="0"/>
              </a:rPr>
              <a:t>	</a:t>
            </a:r>
            <a:r>
              <a:rPr lang="en-US" sz="1800" b="0" i="0" dirty="0">
                <a:effectLst/>
                <a:latin typeface="Arial" panose="020B0604020202020204" pitchFamily="34" charset="0"/>
              </a:rPr>
              <a:t>0 </a:t>
            </a:r>
            <a:r>
              <a:rPr lang="vi-VN" sz="1800" b="0" i="0" dirty="0">
                <a:effectLst/>
                <a:latin typeface="Arial" panose="020B0604020202020204" pitchFamily="34" charset="0"/>
              </a:rPr>
              <a:t>10</a:t>
            </a:r>
            <a:r>
              <a:rPr lang="en-US" sz="1800" b="0" i="0" dirty="0">
                <a:effectLst/>
                <a:latin typeface="Arial" panose="020B0604020202020204" pitchFamily="34" charset="0"/>
              </a:rPr>
              <a:t>0 100</a:t>
            </a:r>
            <a:r>
              <a:rPr lang="vi-VN" sz="1800" b="0" i="0" dirty="0">
                <a:effectLst/>
                <a:latin typeface="Arial" panose="020B0604020202020204" pitchFamily="34" charset="0"/>
              </a:rPr>
              <a:t> 45</a:t>
            </a:r>
          </a:p>
          <a:p>
            <a:r>
              <a:rPr lang="en-US" sz="1800" b="1" i="0" dirty="0">
                <a:effectLst/>
                <a:latin typeface="Arial" panose="020B0604020202020204" pitchFamily="34" charset="0"/>
              </a:rPr>
              <a:t>R G B : </a:t>
            </a:r>
            <a:r>
              <a:rPr lang="vi-VN" sz="1800" b="0" i="0" dirty="0">
                <a:effectLst/>
                <a:latin typeface="Arial" panose="020B0604020202020204" pitchFamily="34" charset="0"/>
              </a:rPr>
              <a:t>		139</a:t>
            </a:r>
            <a:r>
              <a:rPr lang="en-US" sz="1800" b="0" i="0" dirty="0">
                <a:effectLst/>
                <a:latin typeface="Arial" panose="020B0604020202020204" pitchFamily="34" charset="0"/>
              </a:rPr>
              <a:t> </a:t>
            </a:r>
            <a:r>
              <a:rPr lang="vi-VN" sz="1800" dirty="0">
                <a:latin typeface="Arial" panose="020B0604020202020204" pitchFamily="34" charset="0"/>
              </a:rPr>
              <a:t>0</a:t>
            </a:r>
            <a:r>
              <a:rPr lang="en-US" sz="1800" b="0" i="0" dirty="0">
                <a:effectLst/>
                <a:latin typeface="Arial" panose="020B0604020202020204" pitchFamily="34" charset="0"/>
              </a:rPr>
              <a:t> </a:t>
            </a:r>
            <a:r>
              <a:rPr lang="vi-VN" sz="1800" b="0" i="0" dirty="0">
                <a:effectLst/>
                <a:latin typeface="Arial" panose="020B0604020202020204" pitchFamily="34" charset="0"/>
              </a:rPr>
              <a:t>22</a:t>
            </a:r>
            <a:endParaRPr lang="en-US" sz="1800" dirty="0"/>
          </a:p>
        </p:txBody>
      </p:sp>
      <p:sp>
        <p:nvSpPr>
          <p:cNvPr id="12" name="TextBox 11">
            <a:extLst>
              <a:ext uri="{FF2B5EF4-FFF2-40B4-BE49-F238E27FC236}">
                <a16:creationId xmlns:a16="http://schemas.microsoft.com/office/drawing/2014/main" id="{3B007187-7EC8-4231-A21C-F49D8067E964}"/>
              </a:ext>
            </a:extLst>
          </p:cNvPr>
          <p:cNvSpPr txBox="1"/>
          <p:nvPr/>
        </p:nvSpPr>
        <p:spPr>
          <a:xfrm>
            <a:off x="2529255" y="3490410"/>
            <a:ext cx="4022888" cy="1200329"/>
          </a:xfrm>
          <a:prstGeom prst="rect">
            <a:avLst/>
          </a:prstGeom>
          <a:noFill/>
        </p:spPr>
        <p:txBody>
          <a:bodyPr wrap="square">
            <a:spAutoFit/>
          </a:bodyPr>
          <a:lstStyle/>
          <a:p>
            <a:r>
              <a:rPr lang="vi-VN" sz="1800" b="1" dirty="0">
                <a:latin typeface="Arial" panose="020B0604020202020204" pitchFamily="34" charset="0"/>
              </a:rPr>
              <a:t>Pantone: </a:t>
            </a:r>
            <a:r>
              <a:rPr lang="vi-VN" sz="1800" dirty="0">
                <a:latin typeface="Arial" panose="020B0604020202020204" pitchFamily="34" charset="0"/>
              </a:rPr>
              <a:t>	 Black 6C</a:t>
            </a:r>
          </a:p>
          <a:p>
            <a:r>
              <a:rPr lang="vi-VN" sz="1800" b="1" i="0" dirty="0">
                <a:effectLst/>
                <a:latin typeface="Arial" panose="020B0604020202020204" pitchFamily="34" charset="0"/>
              </a:rPr>
              <a:t>Hex: </a:t>
            </a:r>
            <a:r>
              <a:rPr lang="vi-VN" sz="1800" b="0" i="0" dirty="0">
                <a:effectLst/>
                <a:latin typeface="Arial" panose="020B0604020202020204" pitchFamily="34" charset="0"/>
              </a:rPr>
              <a:t>		</a:t>
            </a:r>
            <a:r>
              <a:rPr lang="en-US" sz="1800" b="0" i="0" dirty="0">
                <a:effectLst/>
                <a:latin typeface="Arial" panose="020B0604020202020204" pitchFamily="34" charset="0"/>
              </a:rPr>
              <a:t>#</a:t>
            </a:r>
            <a:r>
              <a:rPr lang="vi-VN" dirty="0">
                <a:latin typeface="Arial" panose="020B0604020202020204" pitchFamily="34" charset="0"/>
              </a:rPr>
              <a:t>000000</a:t>
            </a:r>
            <a:endParaRPr lang="vi-VN" sz="1800" b="0" i="0" dirty="0">
              <a:effectLst/>
              <a:latin typeface="Arial" panose="020B0604020202020204" pitchFamily="34" charset="0"/>
            </a:endParaRPr>
          </a:p>
          <a:p>
            <a:r>
              <a:rPr lang="en-US" sz="1800" b="1" i="0" dirty="0">
                <a:effectLst/>
                <a:latin typeface="Arial" panose="020B0604020202020204" pitchFamily="34" charset="0"/>
              </a:rPr>
              <a:t>C M Y K : </a:t>
            </a:r>
            <a:r>
              <a:rPr lang="vi-VN" sz="1800" b="0" i="0" dirty="0">
                <a:effectLst/>
                <a:latin typeface="Arial" panose="020B0604020202020204" pitchFamily="34" charset="0"/>
              </a:rPr>
              <a:t>	</a:t>
            </a:r>
            <a:r>
              <a:rPr lang="en-US" sz="1800" b="0" i="0" dirty="0">
                <a:effectLst/>
                <a:latin typeface="Arial" panose="020B0604020202020204" pitchFamily="34" charset="0"/>
              </a:rPr>
              <a:t>0 0 </a:t>
            </a:r>
            <a:r>
              <a:rPr lang="vi-VN" dirty="0">
                <a:latin typeface="Arial" panose="020B0604020202020204" pitchFamily="34" charset="0"/>
              </a:rPr>
              <a:t>0 </a:t>
            </a:r>
            <a:r>
              <a:rPr lang="en-US" sz="1800" b="0" i="0" dirty="0">
                <a:effectLst/>
                <a:latin typeface="Arial" panose="020B0604020202020204" pitchFamily="34" charset="0"/>
              </a:rPr>
              <a:t>100</a:t>
            </a:r>
            <a:r>
              <a:rPr lang="vi-VN" sz="1800" b="0" i="0" dirty="0">
                <a:effectLst/>
                <a:latin typeface="Arial" panose="020B0604020202020204" pitchFamily="34" charset="0"/>
              </a:rPr>
              <a:t> </a:t>
            </a:r>
          </a:p>
          <a:p>
            <a:r>
              <a:rPr lang="en-US" sz="1800" b="1" i="0" dirty="0">
                <a:effectLst/>
                <a:latin typeface="Arial" panose="020B0604020202020204" pitchFamily="34" charset="0"/>
              </a:rPr>
              <a:t>R G B : </a:t>
            </a:r>
            <a:r>
              <a:rPr lang="vi-VN" sz="1800" b="0" i="0" dirty="0">
                <a:effectLst/>
                <a:latin typeface="Arial" panose="020B0604020202020204" pitchFamily="34" charset="0"/>
              </a:rPr>
              <a:t>		35 31 32</a:t>
            </a:r>
            <a:endParaRPr lang="en-US" sz="1800" dirty="0"/>
          </a:p>
        </p:txBody>
      </p:sp>
      <p:pic>
        <p:nvPicPr>
          <p:cNvPr id="13" name="Picture 12">
            <a:extLst>
              <a:ext uri="{FF2B5EF4-FFF2-40B4-BE49-F238E27FC236}">
                <a16:creationId xmlns:a16="http://schemas.microsoft.com/office/drawing/2014/main" id="{0F155E6D-EF42-4C0E-B996-E628F4E171A0}"/>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5992" t="14571" r="39381" b="11723"/>
          <a:stretch/>
        </p:blipFill>
        <p:spPr>
          <a:xfrm>
            <a:off x="9942542" y="5630525"/>
            <a:ext cx="897900" cy="1011913"/>
          </a:xfrm>
          <a:prstGeom prst="rect">
            <a:avLst/>
          </a:prstGeom>
        </p:spPr>
      </p:pic>
      <p:pic>
        <p:nvPicPr>
          <p:cNvPr id="14" name="Picture 13">
            <a:extLst>
              <a:ext uri="{FF2B5EF4-FFF2-40B4-BE49-F238E27FC236}">
                <a16:creationId xmlns:a16="http://schemas.microsoft.com/office/drawing/2014/main" id="{90E3EE89-F9D1-4E87-BB3D-7372E04DFFA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5199" t="17759" r="38437" b="13677"/>
          <a:stretch/>
        </p:blipFill>
        <p:spPr>
          <a:xfrm>
            <a:off x="9942542" y="3834353"/>
            <a:ext cx="897900" cy="1036826"/>
          </a:xfrm>
          <a:prstGeom prst="rect">
            <a:avLst/>
          </a:prstGeom>
        </p:spPr>
      </p:pic>
      <p:pic>
        <p:nvPicPr>
          <p:cNvPr id="15" name="Picture 14">
            <a:extLst>
              <a:ext uri="{FF2B5EF4-FFF2-40B4-BE49-F238E27FC236}">
                <a16:creationId xmlns:a16="http://schemas.microsoft.com/office/drawing/2014/main" id="{8D601337-E554-420A-B829-6012B0B155C4}"/>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6676" t="21718" r="39380" b="17800"/>
          <a:stretch/>
        </p:blipFill>
        <p:spPr>
          <a:xfrm>
            <a:off x="8621660" y="3809440"/>
            <a:ext cx="1034470" cy="1036827"/>
          </a:xfrm>
          <a:prstGeom prst="rect">
            <a:avLst/>
          </a:prstGeom>
        </p:spPr>
      </p:pic>
      <p:pic>
        <p:nvPicPr>
          <p:cNvPr id="16" name="Picture 15">
            <a:extLst>
              <a:ext uri="{FF2B5EF4-FFF2-40B4-BE49-F238E27FC236}">
                <a16:creationId xmlns:a16="http://schemas.microsoft.com/office/drawing/2014/main" id="{6AB9371F-4EB1-46A2-989C-D8324BCD0127}"/>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5361" t="13471" r="38929" b="10103"/>
          <a:stretch/>
        </p:blipFill>
        <p:spPr>
          <a:xfrm>
            <a:off x="8689946" y="5596016"/>
            <a:ext cx="897899" cy="1080932"/>
          </a:xfrm>
          <a:prstGeom prst="rect">
            <a:avLst/>
          </a:prstGeom>
        </p:spPr>
      </p:pic>
      <p:pic>
        <p:nvPicPr>
          <p:cNvPr id="17" name="Picture 16">
            <a:extLst>
              <a:ext uri="{FF2B5EF4-FFF2-40B4-BE49-F238E27FC236}">
                <a16:creationId xmlns:a16="http://schemas.microsoft.com/office/drawing/2014/main" id="{9B319946-EF38-4D29-B729-AC9AF279183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7689" r="27692" b="8634"/>
          <a:stretch/>
        </p:blipFill>
        <p:spPr>
          <a:xfrm>
            <a:off x="7557302" y="3809440"/>
            <a:ext cx="897900" cy="1036826"/>
          </a:xfrm>
          <a:prstGeom prst="rect">
            <a:avLst/>
          </a:prstGeom>
        </p:spPr>
      </p:pic>
      <p:pic>
        <p:nvPicPr>
          <p:cNvPr id="18" name="Picture 17">
            <a:extLst>
              <a:ext uri="{FF2B5EF4-FFF2-40B4-BE49-F238E27FC236}">
                <a16:creationId xmlns:a16="http://schemas.microsoft.com/office/drawing/2014/main" id="{3F7BAFE0-24F8-42C7-9A92-7ED556E4FA45}"/>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6810" t="-413" r="25472" b="413"/>
          <a:stretch/>
        </p:blipFill>
        <p:spPr>
          <a:xfrm>
            <a:off x="7557303" y="5637830"/>
            <a:ext cx="897899" cy="1039118"/>
          </a:xfrm>
          <a:prstGeom prst="rect">
            <a:avLst/>
          </a:prstGeom>
        </p:spPr>
      </p:pic>
      <p:sp>
        <p:nvSpPr>
          <p:cNvPr id="19" name="TextBox 18">
            <a:extLst>
              <a:ext uri="{FF2B5EF4-FFF2-40B4-BE49-F238E27FC236}">
                <a16:creationId xmlns:a16="http://schemas.microsoft.com/office/drawing/2014/main" id="{96FC9D1C-020D-4EA9-B4CD-35B2317CEDF2}"/>
              </a:ext>
            </a:extLst>
          </p:cNvPr>
          <p:cNvSpPr txBox="1"/>
          <p:nvPr/>
        </p:nvSpPr>
        <p:spPr>
          <a:xfrm>
            <a:off x="7557302" y="5116087"/>
            <a:ext cx="1753385" cy="369332"/>
          </a:xfrm>
          <a:prstGeom prst="rect">
            <a:avLst/>
          </a:prstGeom>
          <a:noFill/>
        </p:spPr>
        <p:txBody>
          <a:bodyPr wrap="square" rtlCol="0">
            <a:spAutoFit/>
          </a:bodyPr>
          <a:lstStyle/>
          <a:p>
            <a:r>
              <a:rPr lang="vi-VN" dirty="0"/>
              <a:t>Màu nền tối</a:t>
            </a:r>
            <a:endParaRPr lang="en-US" dirty="0"/>
          </a:p>
        </p:txBody>
      </p:sp>
      <p:sp>
        <p:nvSpPr>
          <p:cNvPr id="20" name="TextBox 19">
            <a:extLst>
              <a:ext uri="{FF2B5EF4-FFF2-40B4-BE49-F238E27FC236}">
                <a16:creationId xmlns:a16="http://schemas.microsoft.com/office/drawing/2014/main" id="{AD5A7FEF-C3F2-4353-BBB5-3CCCCCB382AF}"/>
              </a:ext>
            </a:extLst>
          </p:cNvPr>
          <p:cNvSpPr txBox="1"/>
          <p:nvPr/>
        </p:nvSpPr>
        <p:spPr>
          <a:xfrm>
            <a:off x="7557301" y="3332473"/>
            <a:ext cx="1753385" cy="369332"/>
          </a:xfrm>
          <a:prstGeom prst="rect">
            <a:avLst/>
          </a:prstGeom>
          <a:noFill/>
        </p:spPr>
        <p:txBody>
          <a:bodyPr wrap="square" rtlCol="0">
            <a:spAutoFit/>
          </a:bodyPr>
          <a:lstStyle/>
          <a:p>
            <a:r>
              <a:rPr lang="vi-VN" dirty="0"/>
              <a:t>Màu nền sáng</a:t>
            </a:r>
            <a:endParaRPr lang="en-US" dirty="0"/>
          </a:p>
        </p:txBody>
      </p:sp>
      <p:sp>
        <p:nvSpPr>
          <p:cNvPr id="21" name="TextBox 20">
            <a:extLst>
              <a:ext uri="{FF2B5EF4-FFF2-40B4-BE49-F238E27FC236}">
                <a16:creationId xmlns:a16="http://schemas.microsoft.com/office/drawing/2014/main" id="{D33A62D3-BA67-42BC-928F-2C97070628AB}"/>
              </a:ext>
            </a:extLst>
          </p:cNvPr>
          <p:cNvSpPr txBox="1"/>
          <p:nvPr/>
        </p:nvSpPr>
        <p:spPr>
          <a:xfrm>
            <a:off x="744809" y="2715870"/>
            <a:ext cx="1753385" cy="307777"/>
          </a:xfrm>
          <a:prstGeom prst="rect">
            <a:avLst/>
          </a:prstGeom>
          <a:noFill/>
        </p:spPr>
        <p:txBody>
          <a:bodyPr wrap="square" rtlCol="0">
            <a:spAutoFit/>
          </a:bodyPr>
          <a:lstStyle/>
          <a:p>
            <a:r>
              <a:rPr lang="vi-VN" sz="1400" b="1" dirty="0"/>
              <a:t>MÃ MÀU</a:t>
            </a:r>
            <a:endParaRPr lang="en-US" sz="1400" b="1" dirty="0"/>
          </a:p>
        </p:txBody>
      </p:sp>
      <p:sp>
        <p:nvSpPr>
          <p:cNvPr id="23" name="TextBox 22">
            <a:extLst>
              <a:ext uri="{FF2B5EF4-FFF2-40B4-BE49-F238E27FC236}">
                <a16:creationId xmlns:a16="http://schemas.microsoft.com/office/drawing/2014/main" id="{09B6FBF6-7F07-4833-A38C-9C70713EB98D}"/>
              </a:ext>
            </a:extLst>
          </p:cNvPr>
          <p:cNvSpPr txBox="1"/>
          <p:nvPr/>
        </p:nvSpPr>
        <p:spPr>
          <a:xfrm>
            <a:off x="7428333" y="2715870"/>
            <a:ext cx="2963159" cy="307777"/>
          </a:xfrm>
          <a:prstGeom prst="rect">
            <a:avLst/>
          </a:prstGeom>
          <a:noFill/>
        </p:spPr>
        <p:txBody>
          <a:bodyPr wrap="square" rtlCol="0">
            <a:spAutoFit/>
          </a:bodyPr>
          <a:lstStyle/>
          <a:p>
            <a:r>
              <a:rPr lang="vi-VN" sz="1400" b="1" dirty="0"/>
              <a:t>QUY TẮC PHỐI MÀU LOGO</a:t>
            </a:r>
            <a:endParaRPr lang="en-US" sz="1400" b="1" dirty="0"/>
          </a:p>
        </p:txBody>
      </p:sp>
    </p:spTree>
    <p:extLst>
      <p:ext uri="{BB962C8B-B14F-4D97-AF65-F5344CB8AC3E}">
        <p14:creationId xmlns:p14="http://schemas.microsoft.com/office/powerpoint/2010/main" val="313274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03</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MỤC LỤC</a:t>
            </a:r>
            <a:endParaRPr lang="en-US" sz="2800" i="1" dirty="0">
              <a:solidFill>
                <a:srgbClr val="FF0000"/>
              </a:solidFill>
              <a:latin typeface="+mj-lt"/>
            </a:endParaRPr>
          </a:p>
        </p:txBody>
      </p:sp>
      <p:sp>
        <p:nvSpPr>
          <p:cNvPr id="5" name="TextBox 4">
            <a:extLst>
              <a:ext uri="{FF2B5EF4-FFF2-40B4-BE49-F238E27FC236}">
                <a16:creationId xmlns:a16="http://schemas.microsoft.com/office/drawing/2014/main" id="{2A74FD37-EF8F-4E7E-804C-FF4E2BFE3D85}"/>
              </a:ext>
            </a:extLst>
          </p:cNvPr>
          <p:cNvSpPr txBox="1"/>
          <p:nvPr/>
        </p:nvSpPr>
        <p:spPr>
          <a:xfrm>
            <a:off x="843455" y="1078361"/>
            <a:ext cx="4650828" cy="2400657"/>
          </a:xfrm>
          <a:prstGeom prst="rect">
            <a:avLst/>
          </a:prstGeom>
          <a:noFill/>
        </p:spPr>
        <p:txBody>
          <a:bodyPr wrap="square" rtlCol="0">
            <a:spAutoFit/>
          </a:bodyPr>
          <a:lstStyle/>
          <a:p>
            <a:r>
              <a:rPr lang="vi-VN" sz="2000" dirty="0">
                <a:solidFill>
                  <a:srgbClr val="FF0000"/>
                </a:solidFill>
                <a:latin typeface="+mj-lt"/>
              </a:rPr>
              <a:t>LOGO</a:t>
            </a:r>
          </a:p>
          <a:p>
            <a:r>
              <a:rPr lang="vi-VN" sz="1400" dirty="0"/>
              <a:t>Ý Nghĩa 					05</a:t>
            </a:r>
          </a:p>
          <a:p>
            <a:r>
              <a:rPr lang="vi-VN" sz="1400" dirty="0"/>
              <a:t>Hệ thống lưới 				06</a:t>
            </a:r>
          </a:p>
          <a:p>
            <a:r>
              <a:rPr lang="vi-VN" sz="1400" dirty="0"/>
              <a:t>Vùng an toàn				07</a:t>
            </a:r>
          </a:p>
          <a:p>
            <a:r>
              <a:rPr lang="vi-VN" sz="1400" dirty="0"/>
              <a:t>Màu sắc					08</a:t>
            </a:r>
          </a:p>
          <a:p>
            <a:r>
              <a:rPr lang="vi-VN" sz="1400" dirty="0"/>
              <a:t>Màu nền					09</a:t>
            </a:r>
          </a:p>
          <a:p>
            <a:r>
              <a:rPr lang="vi-VN" sz="1400" dirty="0"/>
              <a:t>Hạn chế					10</a:t>
            </a:r>
          </a:p>
          <a:p>
            <a:r>
              <a:rPr lang="vi-VN" sz="1400" dirty="0"/>
              <a:t>Vị trí trên truyền thông			11</a:t>
            </a:r>
          </a:p>
          <a:p>
            <a:r>
              <a:rPr lang="vi-VN" sz="1400" dirty="0"/>
              <a:t>Các phiên bản logo			12</a:t>
            </a:r>
          </a:p>
          <a:p>
            <a:endParaRPr lang="vi-VN" dirty="0"/>
          </a:p>
        </p:txBody>
      </p:sp>
      <p:sp>
        <p:nvSpPr>
          <p:cNvPr id="6" name="TextBox 5">
            <a:extLst>
              <a:ext uri="{FF2B5EF4-FFF2-40B4-BE49-F238E27FC236}">
                <a16:creationId xmlns:a16="http://schemas.microsoft.com/office/drawing/2014/main" id="{0D24E3AC-3415-49FC-A017-5C7CDE355CD0}"/>
              </a:ext>
            </a:extLst>
          </p:cNvPr>
          <p:cNvSpPr txBox="1"/>
          <p:nvPr/>
        </p:nvSpPr>
        <p:spPr>
          <a:xfrm>
            <a:off x="843453" y="3429000"/>
            <a:ext cx="4419600" cy="1877437"/>
          </a:xfrm>
          <a:prstGeom prst="rect">
            <a:avLst/>
          </a:prstGeom>
          <a:noFill/>
        </p:spPr>
        <p:txBody>
          <a:bodyPr wrap="square" rtlCol="0">
            <a:spAutoFit/>
          </a:bodyPr>
          <a:lstStyle/>
          <a:p>
            <a:r>
              <a:rPr lang="vi-VN" sz="2000" dirty="0">
                <a:solidFill>
                  <a:srgbClr val="FF0000"/>
                </a:solidFill>
                <a:latin typeface="+mj-lt"/>
              </a:rPr>
              <a:t>TYPEFACES</a:t>
            </a:r>
          </a:p>
          <a:p>
            <a:r>
              <a:rPr lang="vi-VN" sz="1400" dirty="0"/>
              <a:t>Ý Nghĩa					16</a:t>
            </a:r>
          </a:p>
          <a:p>
            <a:r>
              <a:rPr lang="vi-VN" sz="1400" dirty="0"/>
              <a:t>Hệ thống font chữ			17</a:t>
            </a:r>
          </a:p>
          <a:p>
            <a:r>
              <a:rPr lang="vi-VN" sz="1400" dirty="0"/>
              <a:t>Font trên nền mềm			18</a:t>
            </a:r>
          </a:p>
          <a:p>
            <a:endParaRPr lang="vi-VN" dirty="0"/>
          </a:p>
          <a:p>
            <a:endParaRPr lang="vi-VN" dirty="0"/>
          </a:p>
          <a:p>
            <a:endParaRPr lang="en-US" dirty="0"/>
          </a:p>
        </p:txBody>
      </p:sp>
      <p:sp>
        <p:nvSpPr>
          <p:cNvPr id="7" name="TextBox 6">
            <a:extLst>
              <a:ext uri="{FF2B5EF4-FFF2-40B4-BE49-F238E27FC236}">
                <a16:creationId xmlns:a16="http://schemas.microsoft.com/office/drawing/2014/main" id="{F365F8A0-D634-4A1B-A8FB-F7625004C0D6}"/>
              </a:ext>
            </a:extLst>
          </p:cNvPr>
          <p:cNvSpPr txBox="1"/>
          <p:nvPr/>
        </p:nvSpPr>
        <p:spPr>
          <a:xfrm>
            <a:off x="843453" y="5025586"/>
            <a:ext cx="4419600" cy="1323439"/>
          </a:xfrm>
          <a:prstGeom prst="rect">
            <a:avLst/>
          </a:prstGeom>
          <a:noFill/>
        </p:spPr>
        <p:txBody>
          <a:bodyPr wrap="square" rtlCol="0">
            <a:spAutoFit/>
          </a:bodyPr>
          <a:lstStyle/>
          <a:p>
            <a:r>
              <a:rPr lang="vi-VN" sz="2000" dirty="0">
                <a:solidFill>
                  <a:srgbClr val="FF0000"/>
                </a:solidFill>
                <a:latin typeface="+mj-lt"/>
              </a:rPr>
              <a:t>MÀU SẮC</a:t>
            </a:r>
          </a:p>
          <a:p>
            <a:r>
              <a:rPr lang="vi-VN" sz="1400" dirty="0"/>
              <a:t>Ý Nghĩa					19</a:t>
            </a:r>
          </a:p>
          <a:p>
            <a:r>
              <a:rPr lang="vi-VN" sz="1400" dirty="0"/>
              <a:t>Hệ thống màu sắc			20</a:t>
            </a:r>
          </a:p>
          <a:p>
            <a:r>
              <a:rPr lang="vi-VN" sz="1400" dirty="0"/>
              <a:t>Mẫu màu</a:t>
            </a:r>
          </a:p>
          <a:p>
            <a:endParaRPr lang="en-US" dirty="0"/>
          </a:p>
        </p:txBody>
      </p:sp>
      <p:pic>
        <p:nvPicPr>
          <p:cNvPr id="10" name="Picture 9">
            <a:extLst>
              <a:ext uri="{FF2B5EF4-FFF2-40B4-BE49-F238E27FC236}">
                <a16:creationId xmlns:a16="http://schemas.microsoft.com/office/drawing/2014/main" id="{E40BB0CE-C369-4562-9362-CD23ADDBA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19" y="1134100"/>
            <a:ext cx="7036511" cy="4689835"/>
          </a:xfrm>
          <a:prstGeom prst="rect">
            <a:avLst/>
          </a:prstGeom>
        </p:spPr>
      </p:pic>
    </p:spTree>
    <p:extLst>
      <p:ext uri="{BB962C8B-B14F-4D97-AF65-F5344CB8AC3E}">
        <p14:creationId xmlns:p14="http://schemas.microsoft.com/office/powerpoint/2010/main" val="1811615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5B1354-77D5-4CA2-8EB3-BCFF357F802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5857" y="1003193"/>
            <a:ext cx="10382525" cy="5854807"/>
          </a:xfrm>
          <a:prstGeom prst="rect">
            <a:avLst/>
          </a:prstGeom>
        </p:spPr>
      </p:pic>
      <p:grpSp>
        <p:nvGrpSpPr>
          <p:cNvPr id="8" name="Group 7">
            <a:extLst>
              <a:ext uri="{FF2B5EF4-FFF2-40B4-BE49-F238E27FC236}">
                <a16:creationId xmlns:a16="http://schemas.microsoft.com/office/drawing/2014/main" id="{F763A849-C64D-4F73-AA2B-5036F5E31927}"/>
              </a:ext>
            </a:extLst>
          </p:cNvPr>
          <p:cNvGrpSpPr/>
          <p:nvPr/>
        </p:nvGrpSpPr>
        <p:grpSpPr>
          <a:xfrm>
            <a:off x="276771" y="0"/>
            <a:ext cx="11288111" cy="567556"/>
            <a:chOff x="378372" y="236485"/>
            <a:chExt cx="11288111" cy="567556"/>
          </a:xfrm>
        </p:grpSpPr>
        <p:cxnSp>
          <p:nvCxnSpPr>
            <p:cNvPr id="10" name="Straight Connector 9">
              <a:extLst>
                <a:ext uri="{FF2B5EF4-FFF2-40B4-BE49-F238E27FC236}">
                  <a16:creationId xmlns:a16="http://schemas.microsoft.com/office/drawing/2014/main" id="{3550CC25-FAAD-4706-B60C-F6BC5B670E1B}"/>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E2F8906-8512-4871-A4E0-99705F863E72}"/>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04</a:t>
              </a:r>
              <a:endParaRPr lang="en-US" sz="2800" dirty="0">
                <a:solidFill>
                  <a:srgbClr val="FF0000"/>
                </a:solidFill>
                <a:latin typeface="+mj-lt"/>
              </a:endParaRPr>
            </a:p>
          </p:txBody>
        </p:sp>
        <p:sp>
          <p:nvSpPr>
            <p:cNvPr id="12" name="TextBox 11">
              <a:extLst>
                <a:ext uri="{FF2B5EF4-FFF2-40B4-BE49-F238E27FC236}">
                  <a16:creationId xmlns:a16="http://schemas.microsoft.com/office/drawing/2014/main" id="{4AA4A960-97BD-48DD-91F4-EB2BF0E5BF1F}"/>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grpSp>
    </p:spTree>
    <p:extLst>
      <p:ext uri="{BB962C8B-B14F-4D97-AF65-F5344CB8AC3E}">
        <p14:creationId xmlns:p14="http://schemas.microsoft.com/office/powerpoint/2010/main" val="44198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5" name="TextBox 4">
            <a:extLst>
              <a:ext uri="{FF2B5EF4-FFF2-40B4-BE49-F238E27FC236}">
                <a16:creationId xmlns:a16="http://schemas.microsoft.com/office/drawing/2014/main" id="{3285B7EF-0F4C-4A07-9642-4FD4DACC1292}"/>
              </a:ext>
            </a:extLst>
          </p:cNvPr>
          <p:cNvSpPr txBox="1"/>
          <p:nvPr/>
        </p:nvSpPr>
        <p:spPr>
          <a:xfrm>
            <a:off x="378372" y="2205873"/>
            <a:ext cx="5184742" cy="923330"/>
          </a:xfrm>
          <a:prstGeom prst="rect">
            <a:avLst/>
          </a:prstGeom>
          <a:noFill/>
        </p:spPr>
        <p:txBody>
          <a:bodyPr wrap="square" rtlCol="0">
            <a:spAutoFit/>
          </a:bodyPr>
          <a:lstStyle/>
          <a:p>
            <a:r>
              <a:rPr lang="vi-VN" b="0" i="0" dirty="0">
                <a:solidFill>
                  <a:srgbClr val="FF0000"/>
                </a:solidFill>
                <a:effectLst/>
                <a:latin typeface="Arial" panose="020B0604020202020204" pitchFamily="34" charset="0"/>
              </a:rPr>
              <a:t>Ý tưởng hình thành</a:t>
            </a:r>
          </a:p>
          <a:p>
            <a:r>
              <a:rPr lang="vi-VN" b="0" i="0" dirty="0">
                <a:effectLst/>
                <a:latin typeface="Arial" panose="020B0604020202020204" pitchFamily="34" charset="0"/>
              </a:rPr>
              <a:t>Dựa trên những giá trị cốt lõi và tính cách thương hiệu Sea SE đang hướng đến</a:t>
            </a: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CA0042FA-F769-460F-9784-F6F2D2286182}"/>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05</a:t>
            </a:r>
            <a:endParaRPr lang="en-US" sz="2800" dirty="0">
              <a:solidFill>
                <a:srgbClr val="FF0000"/>
              </a:solidFill>
              <a:latin typeface="+mj-lt"/>
            </a:endParaRPr>
          </a:p>
        </p:txBody>
      </p:sp>
      <p:sp>
        <p:nvSpPr>
          <p:cNvPr id="3" name="Subtitle 2"/>
          <p:cNvSpPr>
            <a:spLocks noGrp="1"/>
          </p:cNvSpPr>
          <p:nvPr>
            <p:ph type="subTitle" idx="1"/>
          </p:nvPr>
        </p:nvSpPr>
        <p:spPr>
          <a:xfrm>
            <a:off x="378372" y="3306475"/>
            <a:ext cx="9144000" cy="1655762"/>
          </a:xfrm>
        </p:spPr>
        <p:txBody>
          <a:bodyPr>
            <a:normAutofit/>
          </a:bodyPr>
          <a:lstStyle/>
          <a:p>
            <a:pPr algn="l"/>
            <a:r>
              <a:rPr lang="vi-VN" sz="1800" dirty="0"/>
              <a:t>Logo hình sói mang một tinh thần chiến đấu và lòng dũng cảm. Trong chiến đấu sói là loài rất hiếm khi rút lui , luôn xông pha về phía trước </a:t>
            </a:r>
          </a:p>
          <a:p>
            <a:pPr algn="l"/>
            <a:r>
              <a:rPr lang="vi-VN" sz="1800" dirty="0"/>
              <a:t>=&gt;Vậy logo mang ý nghĩa rất sâu sắc đến HT rằng luôn gắng sức đi lên dù cho có phải gặp bao nhiêu khó khăn cũng không nản, không chịu khuất phục trước những công ty cạnh tranh</a:t>
            </a:r>
            <a:endParaRPr lang="en-US" sz="1800" dirty="0"/>
          </a:p>
        </p:txBody>
      </p:sp>
    </p:spTree>
    <p:extLst>
      <p:ext uri="{BB962C8B-B14F-4D97-AF65-F5344CB8AC3E}">
        <p14:creationId xmlns:p14="http://schemas.microsoft.com/office/powerpoint/2010/main" val="3894472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06</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ADF67FA2-E2E8-4ADC-BF64-84650CCBE085}"/>
              </a:ext>
            </a:extLst>
          </p:cNvPr>
          <p:cNvSpPr txBox="1"/>
          <p:nvPr/>
        </p:nvSpPr>
        <p:spPr>
          <a:xfrm>
            <a:off x="378372" y="1278160"/>
            <a:ext cx="4430598" cy="2893100"/>
          </a:xfrm>
          <a:prstGeom prst="rect">
            <a:avLst/>
          </a:prstGeom>
          <a:noFill/>
        </p:spPr>
        <p:txBody>
          <a:bodyPr wrap="square" rtlCol="0">
            <a:spAutoFit/>
          </a:bodyPr>
          <a:lstStyle/>
          <a:p>
            <a:r>
              <a:rPr lang="vi-VN" sz="1400" b="0" i="0" dirty="0">
                <a:effectLst/>
                <a:latin typeface="Arial" panose="020B0604020202020204" pitchFamily="34" charset="0"/>
                <a:cs typeface="Adobe Arabic" panose="02040503050201020203" pitchFamily="18" charset="-78"/>
              </a:rPr>
              <a:t>HỆ THỐNG LƯỚI</a:t>
            </a:r>
          </a:p>
          <a:p>
            <a:endParaRPr lang="vi-VN" sz="1400" b="0" i="0" dirty="0">
              <a:effectLst/>
              <a:latin typeface="Arial" panose="020B0604020202020204" pitchFamily="34" charset="0"/>
              <a:cs typeface="Adobe Arabic" panose="02040503050201020203" pitchFamily="18" charset="-78"/>
            </a:endParaRPr>
          </a:p>
          <a:p>
            <a:r>
              <a:rPr lang="vi-VN" sz="1400" b="0" i="0" dirty="0">
                <a:effectLst/>
                <a:latin typeface="Arial" panose="020B0604020202020204" pitchFamily="34" charset="0"/>
                <a:cs typeface="Adobe Arabic" panose="02040503050201020203" pitchFamily="18" charset="-78"/>
              </a:rPr>
              <a:t>Hệ thống lưới là công cụ hữu hiệu về tỉ lệ giúp kiểm tra độ chính xác của Logo. Hệ thống lưới giúp Logo có được sự thống nhất và đồng bộ một cách chính xác khi triển khai, thi công Logo trên nhiều không gian, chất liệu khác nhau.</a:t>
            </a:r>
          </a:p>
          <a:p>
            <a:endParaRPr lang="vi-VN" sz="1400" dirty="0">
              <a:latin typeface="Arial" panose="020B0604020202020204" pitchFamily="34" charset="0"/>
              <a:cs typeface="Adobe Arabic" panose="02040503050201020203" pitchFamily="18" charset="-78"/>
            </a:endParaRPr>
          </a:p>
          <a:p>
            <a:endParaRPr lang="vi-VN" sz="1400" b="0" i="0" dirty="0">
              <a:effectLst/>
              <a:latin typeface="Arial" panose="020B0604020202020204" pitchFamily="34" charset="0"/>
              <a:cs typeface="Adobe Arabic" panose="02040503050201020203" pitchFamily="18" charset="-78"/>
            </a:endParaRPr>
          </a:p>
          <a:p>
            <a:r>
              <a:rPr lang="vi-VN" sz="1400" b="0" i="0" dirty="0">
                <a:effectLst/>
                <a:latin typeface="Arial" panose="020B0604020202020204" pitchFamily="34" charset="0"/>
                <a:cs typeface="Adobe Arabic" panose="02040503050201020203" pitchFamily="18" charset="-78"/>
              </a:rPr>
              <a:t>Lưu ý: Việc bảo quản file gốc Logo là quan trọng, trong trường hợp thất lạc Logo gốc, phải vẽ lại logo, cần tham chiếu hệ thống lưới để đảm bảo sự sai lệch là thấp nhất.</a:t>
            </a:r>
            <a:endParaRPr lang="en-US" sz="1400" dirty="0">
              <a:latin typeface="Adobe Arabic" panose="02040503050201020203" pitchFamily="18" charset="-78"/>
              <a:cs typeface="Adobe Arabic" panose="02040503050201020203" pitchFamily="18" charset="-78"/>
            </a:endParaRPr>
          </a:p>
        </p:txBody>
      </p:sp>
      <p:pic>
        <p:nvPicPr>
          <p:cNvPr id="8" name="Picture 7">
            <a:extLst>
              <a:ext uri="{FF2B5EF4-FFF2-40B4-BE49-F238E27FC236}">
                <a16:creationId xmlns:a16="http://schemas.microsoft.com/office/drawing/2014/main" id="{C0BAC614-1AA8-406A-A804-26E838B0A6AB}"/>
              </a:ext>
            </a:extLst>
          </p:cNvPr>
          <p:cNvPicPr>
            <a:picLocks noChangeAspect="1"/>
          </p:cNvPicPr>
          <p:nvPr/>
        </p:nvPicPr>
        <p:blipFill rotWithShape="1">
          <a:blip r:embed="rId3">
            <a:extLst>
              <a:ext uri="{28A0092B-C50C-407E-A947-70E740481C1C}">
                <a14:useLocalDpi xmlns:a14="http://schemas.microsoft.com/office/drawing/2010/main" val="0"/>
              </a:ext>
            </a:extLst>
          </a:blip>
          <a:srcRect l="28840" t="24192" r="50000" b="34709"/>
          <a:stretch/>
        </p:blipFill>
        <p:spPr>
          <a:xfrm>
            <a:off x="7922326" y="1194341"/>
            <a:ext cx="1884612" cy="2059070"/>
          </a:xfrm>
          <a:prstGeom prst="rect">
            <a:avLst/>
          </a:prstGeom>
        </p:spPr>
      </p:pic>
      <p:pic>
        <p:nvPicPr>
          <p:cNvPr id="11" name="Picture 10">
            <a:extLst>
              <a:ext uri="{FF2B5EF4-FFF2-40B4-BE49-F238E27FC236}">
                <a16:creationId xmlns:a16="http://schemas.microsoft.com/office/drawing/2014/main" id="{59E9F31B-D274-4536-B89C-8FEED01F3635}"/>
              </a:ext>
            </a:extLst>
          </p:cNvPr>
          <p:cNvPicPr>
            <a:picLocks noChangeAspect="1"/>
          </p:cNvPicPr>
          <p:nvPr/>
        </p:nvPicPr>
        <p:blipFill rotWithShape="1">
          <a:blip r:embed="rId4">
            <a:extLst>
              <a:ext uri="{28A0092B-C50C-407E-A947-70E740481C1C}">
                <a14:useLocalDpi xmlns:a14="http://schemas.microsoft.com/office/drawing/2010/main" val="0"/>
              </a:ext>
            </a:extLst>
          </a:blip>
          <a:srcRect l="22268" t="32715" r="43402" b="41718"/>
          <a:stretch/>
        </p:blipFill>
        <p:spPr>
          <a:xfrm>
            <a:off x="6911330" y="4273379"/>
            <a:ext cx="3714160" cy="1555927"/>
          </a:xfrm>
          <a:prstGeom prst="rect">
            <a:avLst/>
          </a:prstGeom>
        </p:spPr>
      </p:pic>
      <p:cxnSp>
        <p:nvCxnSpPr>
          <p:cNvPr id="13" name="Straight Arrow Connector 12">
            <a:extLst>
              <a:ext uri="{FF2B5EF4-FFF2-40B4-BE49-F238E27FC236}">
                <a16:creationId xmlns:a16="http://schemas.microsoft.com/office/drawing/2014/main" id="{9B14E2D9-F3A1-4BEB-B842-D90125C407DB}"/>
              </a:ext>
            </a:extLst>
          </p:cNvPr>
          <p:cNvCxnSpPr/>
          <p:nvPr/>
        </p:nvCxnSpPr>
        <p:spPr>
          <a:xfrm>
            <a:off x="8161020" y="1062990"/>
            <a:ext cx="146685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32E8B95-1D09-4258-B92B-B7CEF92DB669}"/>
              </a:ext>
            </a:extLst>
          </p:cNvPr>
          <p:cNvCxnSpPr/>
          <p:nvPr/>
        </p:nvCxnSpPr>
        <p:spPr>
          <a:xfrm flipV="1">
            <a:off x="7757160" y="1278160"/>
            <a:ext cx="0" cy="18574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DB05DF1-E433-421C-A2DC-EBC55E55C2A6}"/>
              </a:ext>
            </a:extLst>
          </p:cNvPr>
          <p:cNvCxnSpPr>
            <a:cxnSpLocks/>
          </p:cNvCxnSpPr>
          <p:nvPr/>
        </p:nvCxnSpPr>
        <p:spPr>
          <a:xfrm>
            <a:off x="8048625" y="3400001"/>
            <a:ext cx="170497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7D98DE8-8B00-40EA-85C5-1BE68CCB4150}"/>
              </a:ext>
            </a:extLst>
          </p:cNvPr>
          <p:cNvCxnSpPr>
            <a:cxnSpLocks/>
          </p:cNvCxnSpPr>
          <p:nvPr/>
        </p:nvCxnSpPr>
        <p:spPr>
          <a:xfrm flipH="1" flipV="1">
            <a:off x="10006012" y="1278160"/>
            <a:ext cx="1" cy="148028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8E04FB4-D124-42BC-9E26-A965763857CC}"/>
              </a:ext>
            </a:extLst>
          </p:cNvPr>
          <p:cNvCxnSpPr/>
          <p:nvPr/>
        </p:nvCxnSpPr>
        <p:spPr>
          <a:xfrm>
            <a:off x="10006012" y="2868930"/>
            <a:ext cx="0" cy="2667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638916F-B58B-4A29-A514-B17F4DE06DB3}"/>
              </a:ext>
            </a:extLst>
          </p:cNvPr>
          <p:cNvSpPr txBox="1"/>
          <p:nvPr/>
        </p:nvSpPr>
        <p:spPr>
          <a:xfrm>
            <a:off x="8575072" y="3397341"/>
            <a:ext cx="579120" cy="261610"/>
          </a:xfrm>
          <a:prstGeom prst="rect">
            <a:avLst/>
          </a:prstGeom>
          <a:noFill/>
        </p:spPr>
        <p:txBody>
          <a:bodyPr wrap="square" rtlCol="0">
            <a:spAutoFit/>
          </a:bodyPr>
          <a:lstStyle/>
          <a:p>
            <a:r>
              <a:rPr lang="vi-VN" sz="1050" dirty="0"/>
              <a:t>14.5x</a:t>
            </a:r>
            <a:endParaRPr lang="en-US" sz="1050" dirty="0"/>
          </a:p>
        </p:txBody>
      </p:sp>
      <p:sp>
        <p:nvSpPr>
          <p:cNvPr id="36" name="TextBox 35">
            <a:extLst>
              <a:ext uri="{FF2B5EF4-FFF2-40B4-BE49-F238E27FC236}">
                <a16:creationId xmlns:a16="http://schemas.microsoft.com/office/drawing/2014/main" id="{455846FA-2C8D-4F5F-BDEC-40097A42AD64}"/>
              </a:ext>
            </a:extLst>
          </p:cNvPr>
          <p:cNvSpPr txBox="1"/>
          <p:nvPr/>
        </p:nvSpPr>
        <p:spPr>
          <a:xfrm>
            <a:off x="8575072" y="807801"/>
            <a:ext cx="579120" cy="261610"/>
          </a:xfrm>
          <a:prstGeom prst="rect">
            <a:avLst/>
          </a:prstGeom>
          <a:noFill/>
        </p:spPr>
        <p:txBody>
          <a:bodyPr wrap="square" rtlCol="0">
            <a:spAutoFit/>
          </a:bodyPr>
          <a:lstStyle/>
          <a:p>
            <a:r>
              <a:rPr lang="vi-VN" sz="1050" dirty="0"/>
              <a:t>12.7x</a:t>
            </a:r>
            <a:endParaRPr lang="en-US" sz="1050" dirty="0"/>
          </a:p>
        </p:txBody>
      </p:sp>
      <p:sp>
        <p:nvSpPr>
          <p:cNvPr id="37" name="TextBox 36">
            <a:extLst>
              <a:ext uri="{FF2B5EF4-FFF2-40B4-BE49-F238E27FC236}">
                <a16:creationId xmlns:a16="http://schemas.microsoft.com/office/drawing/2014/main" id="{56A2E120-F2EF-418E-B136-7E23292B4F30}"/>
              </a:ext>
            </a:extLst>
          </p:cNvPr>
          <p:cNvSpPr txBox="1"/>
          <p:nvPr/>
        </p:nvSpPr>
        <p:spPr>
          <a:xfrm rot="5400000">
            <a:off x="9953139" y="2924648"/>
            <a:ext cx="518495" cy="261610"/>
          </a:xfrm>
          <a:prstGeom prst="rect">
            <a:avLst/>
          </a:prstGeom>
          <a:noFill/>
        </p:spPr>
        <p:txBody>
          <a:bodyPr wrap="square" rtlCol="0">
            <a:spAutoFit/>
          </a:bodyPr>
          <a:lstStyle/>
          <a:p>
            <a:r>
              <a:rPr lang="vi-VN" sz="1050" dirty="0"/>
              <a:t>2.2x</a:t>
            </a:r>
            <a:endParaRPr lang="en-US" sz="1050" dirty="0"/>
          </a:p>
        </p:txBody>
      </p:sp>
      <p:sp>
        <p:nvSpPr>
          <p:cNvPr id="38" name="TextBox 37">
            <a:extLst>
              <a:ext uri="{FF2B5EF4-FFF2-40B4-BE49-F238E27FC236}">
                <a16:creationId xmlns:a16="http://schemas.microsoft.com/office/drawing/2014/main" id="{44E9A1C8-EDC8-44BB-A9D6-4E957262914F}"/>
              </a:ext>
            </a:extLst>
          </p:cNvPr>
          <p:cNvSpPr txBox="1"/>
          <p:nvPr/>
        </p:nvSpPr>
        <p:spPr>
          <a:xfrm rot="5400000">
            <a:off x="9915527" y="1734279"/>
            <a:ext cx="579120" cy="261610"/>
          </a:xfrm>
          <a:prstGeom prst="rect">
            <a:avLst/>
          </a:prstGeom>
          <a:noFill/>
        </p:spPr>
        <p:txBody>
          <a:bodyPr wrap="square" rtlCol="0">
            <a:spAutoFit/>
          </a:bodyPr>
          <a:lstStyle/>
          <a:p>
            <a:r>
              <a:rPr lang="vi-VN" sz="1050" dirty="0"/>
              <a:t>12.7x</a:t>
            </a:r>
            <a:endParaRPr lang="en-US" sz="1050" dirty="0"/>
          </a:p>
        </p:txBody>
      </p:sp>
      <p:sp>
        <p:nvSpPr>
          <p:cNvPr id="39" name="TextBox 38">
            <a:extLst>
              <a:ext uri="{FF2B5EF4-FFF2-40B4-BE49-F238E27FC236}">
                <a16:creationId xmlns:a16="http://schemas.microsoft.com/office/drawing/2014/main" id="{102179F8-5609-4115-A7B7-BF2DB992EFC0}"/>
              </a:ext>
            </a:extLst>
          </p:cNvPr>
          <p:cNvSpPr txBox="1"/>
          <p:nvPr/>
        </p:nvSpPr>
        <p:spPr>
          <a:xfrm rot="16200000">
            <a:off x="7336795" y="1880870"/>
            <a:ext cx="579120" cy="261610"/>
          </a:xfrm>
          <a:prstGeom prst="rect">
            <a:avLst/>
          </a:prstGeom>
          <a:noFill/>
        </p:spPr>
        <p:txBody>
          <a:bodyPr wrap="square" rtlCol="0">
            <a:spAutoFit/>
          </a:bodyPr>
          <a:lstStyle/>
          <a:p>
            <a:r>
              <a:rPr lang="vi-VN" sz="1050"/>
              <a:t>16x</a:t>
            </a:r>
            <a:endParaRPr lang="en-US" sz="1050" dirty="0"/>
          </a:p>
        </p:txBody>
      </p:sp>
      <p:sp>
        <p:nvSpPr>
          <p:cNvPr id="40" name="TextBox 39">
            <a:extLst>
              <a:ext uri="{FF2B5EF4-FFF2-40B4-BE49-F238E27FC236}">
                <a16:creationId xmlns:a16="http://schemas.microsoft.com/office/drawing/2014/main" id="{0EFDA7BC-FCA7-4A80-A222-27B46909C7B5}"/>
              </a:ext>
            </a:extLst>
          </p:cNvPr>
          <p:cNvSpPr txBox="1"/>
          <p:nvPr/>
        </p:nvSpPr>
        <p:spPr>
          <a:xfrm>
            <a:off x="8300758" y="3883854"/>
            <a:ext cx="579120" cy="261610"/>
          </a:xfrm>
          <a:prstGeom prst="rect">
            <a:avLst/>
          </a:prstGeom>
          <a:noFill/>
        </p:spPr>
        <p:txBody>
          <a:bodyPr wrap="square" rtlCol="0">
            <a:spAutoFit/>
          </a:bodyPr>
          <a:lstStyle/>
          <a:p>
            <a:r>
              <a:rPr lang="vi-VN" sz="1050" dirty="0"/>
              <a:t>25x</a:t>
            </a:r>
            <a:endParaRPr lang="en-US" sz="1050" dirty="0"/>
          </a:p>
        </p:txBody>
      </p:sp>
      <p:cxnSp>
        <p:nvCxnSpPr>
          <p:cNvPr id="42" name="Straight Arrow Connector 41">
            <a:extLst>
              <a:ext uri="{FF2B5EF4-FFF2-40B4-BE49-F238E27FC236}">
                <a16:creationId xmlns:a16="http://schemas.microsoft.com/office/drawing/2014/main" id="{6D7FBA65-0749-40FB-AFC3-B8404B911D73}"/>
              </a:ext>
            </a:extLst>
          </p:cNvPr>
          <p:cNvCxnSpPr/>
          <p:nvPr/>
        </p:nvCxnSpPr>
        <p:spPr>
          <a:xfrm>
            <a:off x="7094566" y="4065270"/>
            <a:ext cx="354013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AFFBF08-6FF5-4621-97D5-5F9B96AA623E}"/>
              </a:ext>
            </a:extLst>
          </p:cNvPr>
          <p:cNvCxnSpPr/>
          <p:nvPr/>
        </p:nvCxnSpPr>
        <p:spPr>
          <a:xfrm>
            <a:off x="6652260" y="4372103"/>
            <a:ext cx="0" cy="13144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0A3933F1-5AF8-4935-9B83-B0C5A0A28643}"/>
              </a:ext>
            </a:extLst>
          </p:cNvPr>
          <p:cNvCxnSpPr>
            <a:cxnSpLocks/>
          </p:cNvCxnSpPr>
          <p:nvPr/>
        </p:nvCxnSpPr>
        <p:spPr>
          <a:xfrm flipH="1">
            <a:off x="7130734" y="6135248"/>
            <a:ext cx="13376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80E45FF-7552-4885-9D6A-58FDD369797B}"/>
              </a:ext>
            </a:extLst>
          </p:cNvPr>
          <p:cNvCxnSpPr/>
          <p:nvPr/>
        </p:nvCxnSpPr>
        <p:spPr>
          <a:xfrm flipH="1">
            <a:off x="8482742" y="6122078"/>
            <a:ext cx="215195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BF9B98A-97CE-4B50-9DFE-27BFC972A355}"/>
              </a:ext>
            </a:extLst>
          </p:cNvPr>
          <p:cNvCxnSpPr/>
          <p:nvPr/>
        </p:nvCxnSpPr>
        <p:spPr>
          <a:xfrm>
            <a:off x="10264140" y="5528567"/>
            <a:ext cx="0" cy="3159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B141FCFD-4336-448D-AEAE-9F392FC0A684}"/>
              </a:ext>
            </a:extLst>
          </p:cNvPr>
          <p:cNvSpPr txBox="1"/>
          <p:nvPr/>
        </p:nvSpPr>
        <p:spPr>
          <a:xfrm>
            <a:off x="7273290" y="6135248"/>
            <a:ext cx="579120" cy="261610"/>
          </a:xfrm>
          <a:prstGeom prst="rect">
            <a:avLst/>
          </a:prstGeom>
          <a:noFill/>
        </p:spPr>
        <p:txBody>
          <a:bodyPr wrap="square" rtlCol="0">
            <a:spAutoFit/>
          </a:bodyPr>
          <a:lstStyle/>
          <a:p>
            <a:r>
              <a:rPr lang="vi-VN" sz="1050"/>
              <a:t>9.3x</a:t>
            </a:r>
            <a:endParaRPr lang="en-US" sz="1050" dirty="0"/>
          </a:p>
        </p:txBody>
      </p:sp>
      <p:sp>
        <p:nvSpPr>
          <p:cNvPr id="53" name="TextBox 52">
            <a:extLst>
              <a:ext uri="{FF2B5EF4-FFF2-40B4-BE49-F238E27FC236}">
                <a16:creationId xmlns:a16="http://schemas.microsoft.com/office/drawing/2014/main" id="{065DB322-ACCD-4C01-BAE2-781686F285BF}"/>
              </a:ext>
            </a:extLst>
          </p:cNvPr>
          <p:cNvSpPr txBox="1"/>
          <p:nvPr/>
        </p:nvSpPr>
        <p:spPr>
          <a:xfrm rot="16200000">
            <a:off x="5835505" y="5340612"/>
            <a:ext cx="579120" cy="261610"/>
          </a:xfrm>
          <a:prstGeom prst="rect">
            <a:avLst/>
          </a:prstGeom>
          <a:noFill/>
        </p:spPr>
        <p:txBody>
          <a:bodyPr wrap="square" rtlCol="0">
            <a:spAutoFit/>
          </a:bodyPr>
          <a:lstStyle/>
          <a:p>
            <a:r>
              <a:rPr lang="vi-VN" sz="1050"/>
              <a:t>9.3x</a:t>
            </a:r>
            <a:endParaRPr lang="en-US" sz="1050" dirty="0"/>
          </a:p>
        </p:txBody>
      </p:sp>
      <p:sp>
        <p:nvSpPr>
          <p:cNvPr id="54" name="TextBox 53">
            <a:extLst>
              <a:ext uri="{FF2B5EF4-FFF2-40B4-BE49-F238E27FC236}">
                <a16:creationId xmlns:a16="http://schemas.microsoft.com/office/drawing/2014/main" id="{F33F6B0E-3F30-47AF-8E43-B9EADEF53256}"/>
              </a:ext>
            </a:extLst>
          </p:cNvPr>
          <p:cNvSpPr txBox="1"/>
          <p:nvPr/>
        </p:nvSpPr>
        <p:spPr>
          <a:xfrm>
            <a:off x="9048750" y="6149563"/>
            <a:ext cx="579120" cy="261610"/>
          </a:xfrm>
          <a:prstGeom prst="rect">
            <a:avLst/>
          </a:prstGeom>
          <a:noFill/>
        </p:spPr>
        <p:txBody>
          <a:bodyPr wrap="square" rtlCol="0">
            <a:spAutoFit/>
          </a:bodyPr>
          <a:lstStyle/>
          <a:p>
            <a:r>
              <a:rPr lang="vi-VN" sz="1050" dirty="0"/>
              <a:t>15.2x</a:t>
            </a:r>
            <a:endParaRPr lang="en-US" sz="1050" dirty="0"/>
          </a:p>
        </p:txBody>
      </p:sp>
      <p:sp>
        <p:nvSpPr>
          <p:cNvPr id="55" name="TextBox 54">
            <a:extLst>
              <a:ext uri="{FF2B5EF4-FFF2-40B4-BE49-F238E27FC236}">
                <a16:creationId xmlns:a16="http://schemas.microsoft.com/office/drawing/2014/main" id="{7B16B0AA-4629-4B53-977E-76537D5CC7CE}"/>
              </a:ext>
            </a:extLst>
          </p:cNvPr>
          <p:cNvSpPr txBox="1"/>
          <p:nvPr/>
        </p:nvSpPr>
        <p:spPr>
          <a:xfrm rot="5400000">
            <a:off x="10105385" y="5687322"/>
            <a:ext cx="579120" cy="261610"/>
          </a:xfrm>
          <a:prstGeom prst="rect">
            <a:avLst/>
          </a:prstGeom>
          <a:noFill/>
        </p:spPr>
        <p:txBody>
          <a:bodyPr wrap="square" rtlCol="0">
            <a:spAutoFit/>
          </a:bodyPr>
          <a:lstStyle/>
          <a:p>
            <a:r>
              <a:rPr lang="vi-VN" sz="1050"/>
              <a:t>3x</a:t>
            </a:r>
            <a:endParaRPr lang="en-US" sz="1050" dirty="0"/>
          </a:p>
        </p:txBody>
      </p:sp>
    </p:spTree>
    <p:extLst>
      <p:ext uri="{BB962C8B-B14F-4D97-AF65-F5344CB8AC3E}">
        <p14:creationId xmlns:p14="http://schemas.microsoft.com/office/powerpoint/2010/main" val="1312608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07</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B4D656E3-1845-4B41-81C8-F9F59B624DE0}"/>
              </a:ext>
            </a:extLst>
          </p:cNvPr>
          <p:cNvSpPr txBox="1"/>
          <p:nvPr/>
        </p:nvSpPr>
        <p:spPr>
          <a:xfrm>
            <a:off x="810704" y="1543202"/>
            <a:ext cx="3638747" cy="3323987"/>
          </a:xfrm>
          <a:prstGeom prst="rect">
            <a:avLst/>
          </a:prstGeom>
          <a:noFill/>
        </p:spPr>
        <p:txBody>
          <a:bodyPr wrap="square" rtlCol="0">
            <a:spAutoFit/>
          </a:bodyPr>
          <a:lstStyle/>
          <a:p>
            <a:r>
              <a:rPr lang="vi-VN" sz="1400" b="0" i="0" dirty="0">
                <a:effectLst/>
                <a:latin typeface="Arial" panose="020B0604020202020204" pitchFamily="34" charset="0"/>
              </a:rPr>
              <a:t>VÙNG AN TOÀN</a:t>
            </a:r>
          </a:p>
          <a:p>
            <a:endParaRPr lang="vi-VN" sz="1400" b="0" i="0" dirty="0">
              <a:effectLst/>
              <a:latin typeface="Arial" panose="020B0604020202020204" pitchFamily="34" charset="0"/>
            </a:endParaRPr>
          </a:p>
          <a:p>
            <a:r>
              <a:rPr lang="vi-VN" sz="1400" b="0" i="0" dirty="0">
                <a:effectLst/>
                <a:latin typeface="Arial" panose="020B0604020202020204" pitchFamily="34" charset="0"/>
              </a:rPr>
              <a:t>Nhằm đảm bảo tính toàn vẹn và tính nhận diện của Logo trên các ấn phẩm, mọi yếu tố đặt xung quanh logo không được xâm phạm vào Logo một khoảng cách được nhất định. Khoảng cách đó được gọi là “Vùng an toàn”.</a:t>
            </a:r>
          </a:p>
          <a:p>
            <a:endParaRPr lang="vi-VN" sz="1400" b="0" i="0" dirty="0">
              <a:effectLst/>
              <a:latin typeface="Arial" panose="020B0604020202020204" pitchFamily="34" charset="0"/>
            </a:endParaRPr>
          </a:p>
          <a:p>
            <a:r>
              <a:rPr lang="vi-VN" sz="1400" b="0" i="0" dirty="0">
                <a:effectLst/>
                <a:latin typeface="Arial" panose="020B0604020202020204" pitchFamily="34" charset="0"/>
              </a:rPr>
              <a:t>Lưu ý: Đặc biệt là trên các ấn phẩm truyền thông, khi được đặt cạnh các Logo đối tác khác, Logo Sea SE càng phải đảm bảo vùng an toàn xung quanh Logo để khả năng nhận diện của Logo không bị hạn chế hoặc thay đổi.</a:t>
            </a:r>
            <a:endParaRPr lang="en-US" sz="1400" dirty="0"/>
          </a:p>
        </p:txBody>
      </p:sp>
      <p:grpSp>
        <p:nvGrpSpPr>
          <p:cNvPr id="16" name="Group 15">
            <a:extLst>
              <a:ext uri="{FF2B5EF4-FFF2-40B4-BE49-F238E27FC236}">
                <a16:creationId xmlns:a16="http://schemas.microsoft.com/office/drawing/2014/main" id="{14D715C6-BA58-49C4-AF08-CAE36D0ECEFC}"/>
              </a:ext>
            </a:extLst>
          </p:cNvPr>
          <p:cNvGrpSpPr/>
          <p:nvPr/>
        </p:nvGrpSpPr>
        <p:grpSpPr>
          <a:xfrm>
            <a:off x="7558000" y="1124495"/>
            <a:ext cx="3436538" cy="2803489"/>
            <a:chOff x="7857811" y="1296236"/>
            <a:chExt cx="3436538" cy="2803489"/>
          </a:xfrm>
        </p:grpSpPr>
        <p:sp>
          <p:nvSpPr>
            <p:cNvPr id="7" name="Rectangle 6">
              <a:extLst>
                <a:ext uri="{FF2B5EF4-FFF2-40B4-BE49-F238E27FC236}">
                  <a16:creationId xmlns:a16="http://schemas.microsoft.com/office/drawing/2014/main" id="{0714AE5E-9FCC-4640-8391-5B475100E50B}"/>
                </a:ext>
              </a:extLst>
            </p:cNvPr>
            <p:cNvSpPr/>
            <p:nvPr/>
          </p:nvSpPr>
          <p:spPr>
            <a:xfrm>
              <a:off x="7857811" y="1296236"/>
              <a:ext cx="3436536" cy="280348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9CBA3A7-8BAD-49E6-B153-922AE18ECC76}"/>
                </a:ext>
              </a:extLst>
            </p:cNvPr>
            <p:cNvSpPr/>
            <p:nvPr/>
          </p:nvSpPr>
          <p:spPr>
            <a:xfrm>
              <a:off x="8169309" y="1543200"/>
              <a:ext cx="2823585" cy="22984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A6D467A9-9B75-457D-B245-D65133929E8E}"/>
                </a:ext>
              </a:extLst>
            </p:cNvPr>
            <p:cNvSpPr/>
            <p:nvPr/>
          </p:nvSpPr>
          <p:spPr>
            <a:xfrm>
              <a:off x="7857811" y="1296236"/>
              <a:ext cx="301452" cy="2469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C22F6-A774-464A-BBBE-A27088E528FE}"/>
                </a:ext>
              </a:extLst>
            </p:cNvPr>
            <p:cNvSpPr/>
            <p:nvPr/>
          </p:nvSpPr>
          <p:spPr>
            <a:xfrm>
              <a:off x="10992895" y="3841652"/>
              <a:ext cx="301452" cy="2469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2F83DF-7152-4B5A-A699-1FE7EF430F38}"/>
                </a:ext>
              </a:extLst>
            </p:cNvPr>
            <p:cNvSpPr/>
            <p:nvPr/>
          </p:nvSpPr>
          <p:spPr>
            <a:xfrm>
              <a:off x="7867858" y="3841652"/>
              <a:ext cx="301452" cy="2469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40AC8-766A-4CD6-A92F-55CC10AEE88F}"/>
                </a:ext>
              </a:extLst>
            </p:cNvPr>
            <p:cNvSpPr/>
            <p:nvPr/>
          </p:nvSpPr>
          <p:spPr>
            <a:xfrm>
              <a:off x="10992897" y="1299136"/>
              <a:ext cx="301452" cy="2469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9C31090-87E3-4AC0-9CB0-D47ED56B1F7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3118" t="13901" r="34231" b="25076"/>
            <a:stretch/>
          </p:blipFill>
          <p:spPr>
            <a:xfrm>
              <a:off x="8598040" y="1568365"/>
              <a:ext cx="2143648" cy="2259229"/>
            </a:xfrm>
            <a:prstGeom prst="rect">
              <a:avLst/>
            </a:prstGeom>
          </p:spPr>
        </p:pic>
      </p:grpSp>
      <p:sp>
        <p:nvSpPr>
          <p:cNvPr id="17" name="Rectangle 16">
            <a:extLst>
              <a:ext uri="{FF2B5EF4-FFF2-40B4-BE49-F238E27FC236}">
                <a16:creationId xmlns:a16="http://schemas.microsoft.com/office/drawing/2014/main" id="{6CDD6031-5D5D-440F-B5C9-3C9FA579F5BD}"/>
              </a:ext>
            </a:extLst>
          </p:cNvPr>
          <p:cNvSpPr/>
          <p:nvPr/>
        </p:nvSpPr>
        <p:spPr>
          <a:xfrm>
            <a:off x="5468736" y="4107325"/>
            <a:ext cx="6055670" cy="228097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4BCF8B-5F17-4B00-B51E-0EE8B26B377E}"/>
              </a:ext>
            </a:extLst>
          </p:cNvPr>
          <p:cNvSpPr/>
          <p:nvPr/>
        </p:nvSpPr>
        <p:spPr>
          <a:xfrm>
            <a:off x="5792583" y="4472115"/>
            <a:ext cx="5352283" cy="153327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42AEC51A-CCC3-4E22-9911-E20CAE976CAE}"/>
              </a:ext>
            </a:extLst>
          </p:cNvPr>
          <p:cNvSpPr/>
          <p:nvPr/>
        </p:nvSpPr>
        <p:spPr>
          <a:xfrm>
            <a:off x="5501472" y="4162763"/>
            <a:ext cx="351693" cy="3655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5848BF-9C36-44BE-9C76-46CA0A935861}"/>
              </a:ext>
            </a:extLst>
          </p:cNvPr>
          <p:cNvSpPr/>
          <p:nvPr/>
        </p:nvSpPr>
        <p:spPr>
          <a:xfrm>
            <a:off x="11205449" y="6031239"/>
            <a:ext cx="351693" cy="3655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D598C9-9DF9-437E-8A36-22DB512E4ADB}"/>
              </a:ext>
            </a:extLst>
          </p:cNvPr>
          <p:cNvSpPr/>
          <p:nvPr/>
        </p:nvSpPr>
        <p:spPr>
          <a:xfrm>
            <a:off x="5441878" y="6005393"/>
            <a:ext cx="351693" cy="3655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0D7714-758C-430C-B4DB-DC262F32C688}"/>
              </a:ext>
            </a:extLst>
          </p:cNvPr>
          <p:cNvSpPr/>
          <p:nvPr/>
        </p:nvSpPr>
        <p:spPr>
          <a:xfrm>
            <a:off x="11172713" y="4100389"/>
            <a:ext cx="351693" cy="3655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9C22C21-2C73-45CD-8054-93FC514F9C9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4747" t="25869" r="23697" b="36852"/>
          <a:stretch/>
        </p:blipFill>
        <p:spPr>
          <a:xfrm>
            <a:off x="6419152" y="4492283"/>
            <a:ext cx="3667680" cy="1495416"/>
          </a:xfrm>
          <a:prstGeom prst="rect">
            <a:avLst/>
          </a:prstGeom>
        </p:spPr>
      </p:pic>
      <p:sp>
        <p:nvSpPr>
          <p:cNvPr id="5" name="TextBox 4">
            <a:extLst>
              <a:ext uri="{FF2B5EF4-FFF2-40B4-BE49-F238E27FC236}">
                <a16:creationId xmlns:a16="http://schemas.microsoft.com/office/drawing/2014/main" id="{CC19DD18-C615-4DF2-81B3-DCE193144588}"/>
              </a:ext>
            </a:extLst>
          </p:cNvPr>
          <p:cNvSpPr txBox="1"/>
          <p:nvPr/>
        </p:nvSpPr>
        <p:spPr>
          <a:xfrm>
            <a:off x="7566406" y="1104424"/>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23" name="TextBox 22">
            <a:extLst>
              <a:ext uri="{FF2B5EF4-FFF2-40B4-BE49-F238E27FC236}">
                <a16:creationId xmlns:a16="http://schemas.microsoft.com/office/drawing/2014/main" id="{D7A54E3F-A95F-48A1-A22C-F36BB42DAA13}"/>
              </a:ext>
            </a:extLst>
          </p:cNvPr>
          <p:cNvSpPr txBox="1"/>
          <p:nvPr/>
        </p:nvSpPr>
        <p:spPr>
          <a:xfrm>
            <a:off x="11114892" y="5987699"/>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25" name="TextBox 24">
            <a:extLst>
              <a:ext uri="{FF2B5EF4-FFF2-40B4-BE49-F238E27FC236}">
                <a16:creationId xmlns:a16="http://schemas.microsoft.com/office/drawing/2014/main" id="{9CF23059-07CE-40A8-9B20-C2A47452263F}"/>
              </a:ext>
            </a:extLst>
          </p:cNvPr>
          <p:cNvSpPr txBox="1"/>
          <p:nvPr/>
        </p:nvSpPr>
        <p:spPr>
          <a:xfrm>
            <a:off x="11106672" y="4101586"/>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26" name="TextBox 25">
            <a:extLst>
              <a:ext uri="{FF2B5EF4-FFF2-40B4-BE49-F238E27FC236}">
                <a16:creationId xmlns:a16="http://schemas.microsoft.com/office/drawing/2014/main" id="{58DE253A-C62F-42FE-95A9-FAC55E81EF12}"/>
              </a:ext>
            </a:extLst>
          </p:cNvPr>
          <p:cNvSpPr txBox="1"/>
          <p:nvPr/>
        </p:nvSpPr>
        <p:spPr>
          <a:xfrm>
            <a:off x="8023606" y="1561624"/>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27" name="TextBox 26">
            <a:extLst>
              <a:ext uri="{FF2B5EF4-FFF2-40B4-BE49-F238E27FC236}">
                <a16:creationId xmlns:a16="http://schemas.microsoft.com/office/drawing/2014/main" id="{1202DAEE-6D57-4169-A32F-FA1FC9303548}"/>
              </a:ext>
            </a:extLst>
          </p:cNvPr>
          <p:cNvSpPr txBox="1"/>
          <p:nvPr/>
        </p:nvSpPr>
        <p:spPr>
          <a:xfrm>
            <a:off x="5409739" y="5993297"/>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28" name="TextBox 27">
            <a:extLst>
              <a:ext uri="{FF2B5EF4-FFF2-40B4-BE49-F238E27FC236}">
                <a16:creationId xmlns:a16="http://schemas.microsoft.com/office/drawing/2014/main" id="{73981050-4540-42BC-A08F-765B30FC6B94}"/>
              </a:ext>
            </a:extLst>
          </p:cNvPr>
          <p:cNvSpPr txBox="1"/>
          <p:nvPr/>
        </p:nvSpPr>
        <p:spPr>
          <a:xfrm>
            <a:off x="5409739" y="4108617"/>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29" name="TextBox 28">
            <a:extLst>
              <a:ext uri="{FF2B5EF4-FFF2-40B4-BE49-F238E27FC236}">
                <a16:creationId xmlns:a16="http://schemas.microsoft.com/office/drawing/2014/main" id="{5781A348-8D67-4392-A494-AC36EB900E15}"/>
              </a:ext>
            </a:extLst>
          </p:cNvPr>
          <p:cNvSpPr txBox="1"/>
          <p:nvPr/>
        </p:nvSpPr>
        <p:spPr>
          <a:xfrm>
            <a:off x="10716217" y="3615061"/>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30" name="TextBox 29">
            <a:extLst>
              <a:ext uri="{FF2B5EF4-FFF2-40B4-BE49-F238E27FC236}">
                <a16:creationId xmlns:a16="http://schemas.microsoft.com/office/drawing/2014/main" id="{966A7452-F739-4F94-ABD3-81DD38BEF56E}"/>
              </a:ext>
            </a:extLst>
          </p:cNvPr>
          <p:cNvSpPr txBox="1"/>
          <p:nvPr/>
        </p:nvSpPr>
        <p:spPr>
          <a:xfrm>
            <a:off x="7578181" y="3630357"/>
            <a:ext cx="229386"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
        <p:nvSpPr>
          <p:cNvPr id="31" name="TextBox 30">
            <a:extLst>
              <a:ext uri="{FF2B5EF4-FFF2-40B4-BE49-F238E27FC236}">
                <a16:creationId xmlns:a16="http://schemas.microsoft.com/office/drawing/2014/main" id="{141448F9-58CC-44AC-8073-9BF3DF819C62}"/>
              </a:ext>
            </a:extLst>
          </p:cNvPr>
          <p:cNvSpPr txBox="1"/>
          <p:nvPr/>
        </p:nvSpPr>
        <p:spPr>
          <a:xfrm>
            <a:off x="10701475" y="1104424"/>
            <a:ext cx="197570" cy="369332"/>
          </a:xfrm>
          <a:prstGeom prst="rect">
            <a:avLst/>
          </a:prstGeom>
          <a:noFill/>
        </p:spPr>
        <p:txBody>
          <a:bodyPr wrap="square" rtlCol="0">
            <a:spAutoFit/>
          </a:bodyPr>
          <a:lstStyle/>
          <a:p>
            <a:r>
              <a:rPr lang="vi-VN" dirty="0">
                <a:solidFill>
                  <a:schemeClr val="bg1"/>
                </a:solidFill>
              </a:rPr>
              <a:t>x</a:t>
            </a:r>
            <a:endParaRPr lang="en-US" dirty="0">
              <a:solidFill>
                <a:schemeClr val="bg1"/>
              </a:solidFill>
            </a:endParaRPr>
          </a:p>
        </p:txBody>
      </p:sp>
    </p:spTree>
    <p:extLst>
      <p:ext uri="{BB962C8B-B14F-4D97-AF65-F5344CB8AC3E}">
        <p14:creationId xmlns:p14="http://schemas.microsoft.com/office/powerpoint/2010/main" val="287569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3BD731C-48D9-439E-95EB-FCAC148E8B74}"/>
              </a:ext>
            </a:extLst>
          </p:cNvPr>
          <p:cNvSpPr txBox="1"/>
          <p:nvPr/>
        </p:nvSpPr>
        <p:spPr>
          <a:xfrm>
            <a:off x="10830910" y="236485"/>
            <a:ext cx="725214" cy="523220"/>
          </a:xfrm>
          <a:prstGeom prst="rect">
            <a:avLst/>
          </a:prstGeom>
          <a:noFill/>
        </p:spPr>
        <p:txBody>
          <a:bodyPr wrap="square" rtlCol="0">
            <a:spAutoFit/>
          </a:bodyPr>
          <a:lstStyle/>
          <a:p>
            <a:r>
              <a:rPr lang="vi-VN" sz="2800" dirty="0">
                <a:solidFill>
                  <a:srgbClr val="FF0000"/>
                </a:solidFill>
                <a:latin typeface="+mj-lt"/>
              </a:rPr>
              <a:t>08</a:t>
            </a:r>
            <a:endParaRPr lang="en-US" sz="2800" dirty="0">
              <a:solidFill>
                <a:srgbClr val="FF0000"/>
              </a:solidFill>
              <a:latin typeface="+mj-lt"/>
            </a:endParaRPr>
          </a:p>
        </p:txBody>
      </p:sp>
      <p:sp>
        <p:nvSpPr>
          <p:cNvPr id="4" name="TextBox 3">
            <a:extLst>
              <a:ext uri="{FF2B5EF4-FFF2-40B4-BE49-F238E27FC236}">
                <a16:creationId xmlns:a16="http://schemas.microsoft.com/office/drawing/2014/main" id="{A6F15A68-B991-4395-8C48-773BE2E9C144}"/>
              </a:ext>
            </a:extLst>
          </p:cNvPr>
          <p:cNvSpPr txBox="1"/>
          <p:nvPr/>
        </p:nvSpPr>
        <p:spPr>
          <a:xfrm>
            <a:off x="453786" y="236485"/>
            <a:ext cx="2790497" cy="523220"/>
          </a:xfrm>
          <a:prstGeom prst="rect">
            <a:avLst/>
          </a:prstGeom>
          <a:noFill/>
        </p:spPr>
        <p:txBody>
          <a:bodyPr wrap="square" rtlCol="0">
            <a:spAutoFit/>
          </a:bodyPr>
          <a:lstStyle/>
          <a:p>
            <a:r>
              <a:rPr lang="vi-VN" sz="2800" i="1" dirty="0">
                <a:solidFill>
                  <a:srgbClr val="FF0000"/>
                </a:solidFill>
                <a:latin typeface="+mj-lt"/>
              </a:rPr>
              <a:t>LOGO</a:t>
            </a:r>
            <a:endParaRPr lang="en-US" sz="2800" i="1" dirty="0">
              <a:solidFill>
                <a:srgbClr val="FF0000"/>
              </a:solidFill>
              <a:latin typeface="+mj-lt"/>
            </a:endParaRPr>
          </a:p>
        </p:txBody>
      </p:sp>
      <p:sp>
        <p:nvSpPr>
          <p:cNvPr id="3" name="TextBox 2">
            <a:extLst>
              <a:ext uri="{FF2B5EF4-FFF2-40B4-BE49-F238E27FC236}">
                <a16:creationId xmlns:a16="http://schemas.microsoft.com/office/drawing/2014/main" id="{8D1B42FD-20AC-4FE2-87D6-E1CA7B667EC9}"/>
              </a:ext>
            </a:extLst>
          </p:cNvPr>
          <p:cNvSpPr txBox="1"/>
          <p:nvPr/>
        </p:nvSpPr>
        <p:spPr>
          <a:xfrm>
            <a:off x="2306425" y="1874728"/>
            <a:ext cx="7120380" cy="3970318"/>
          </a:xfrm>
          <a:prstGeom prst="rect">
            <a:avLst/>
          </a:prstGeom>
          <a:noFill/>
        </p:spPr>
        <p:txBody>
          <a:bodyPr wrap="square" rtlCol="0">
            <a:spAutoFit/>
          </a:bodyPr>
          <a:lstStyle/>
          <a:p>
            <a:r>
              <a:rPr lang="vi-VN" sz="1400" b="0" i="0" dirty="0">
                <a:effectLst/>
                <a:latin typeface="Arial" panose="020B0604020202020204" pitchFamily="34" charset="0"/>
              </a:rPr>
              <a:t>MÀU SẮC</a:t>
            </a:r>
          </a:p>
          <a:p>
            <a:endParaRPr lang="vi-VN" sz="1400" b="0" i="0" dirty="0">
              <a:effectLst/>
              <a:latin typeface="Arial" panose="020B0604020202020204" pitchFamily="34" charset="0"/>
            </a:endParaRPr>
          </a:p>
          <a:p>
            <a:r>
              <a:rPr lang="vi-VN" sz="1400" b="0" i="0" dirty="0">
                <a:effectLst/>
                <a:latin typeface="Arial" panose="020B0604020202020204" pitchFamily="34" charset="0"/>
              </a:rPr>
              <a:t>HT Wolves được phối theo 2 màu chính được quy định thông số màu sắc theo chuẩn Pantone(1) nhằm đảm bảo tính chính xác về màu sắc khi triển khai logo trên các ứng dụng, đặc biệt là trong công nghệ in ấn và có thể dùng để tham chiếu đối với những công nghệ và chất liệu khác nhau.</a:t>
            </a:r>
          </a:p>
          <a:p>
            <a:endParaRPr lang="vi-VN" sz="1400" b="0" i="0" dirty="0">
              <a:effectLst/>
              <a:latin typeface="Arial" panose="020B0604020202020204" pitchFamily="34" charset="0"/>
            </a:endParaRPr>
          </a:p>
          <a:p>
            <a:endParaRPr lang="vi-VN" sz="1400" b="0" i="0" dirty="0">
              <a:effectLst/>
              <a:latin typeface="Arial" panose="020B0604020202020204" pitchFamily="34" charset="0"/>
            </a:endParaRPr>
          </a:p>
          <a:p>
            <a:r>
              <a:rPr lang="vi-VN" sz="1400" b="0" i="0" dirty="0">
                <a:effectLst/>
                <a:latin typeface="Arial" panose="020B0604020202020204" pitchFamily="34" charset="0"/>
              </a:rPr>
              <a:t>Có hai trường hợp sử dụng Logo: theo dạng </a:t>
            </a:r>
            <a:r>
              <a:rPr lang="vi-VN" sz="1400" dirty="0">
                <a:latin typeface="Arial" panose="020B0604020202020204" pitchFamily="34" charset="0"/>
              </a:rPr>
              <a:t>trắng, đỏ</a:t>
            </a:r>
            <a:r>
              <a:rPr lang="vi-VN" sz="1400" b="0" i="0" dirty="0">
                <a:effectLst/>
                <a:latin typeface="Arial" panose="020B0604020202020204" pitchFamily="34" charset="0"/>
              </a:rPr>
              <a:t> hoặc đỏ, đen.</a:t>
            </a:r>
          </a:p>
          <a:p>
            <a:pPr marL="342900" indent="-342900">
              <a:buAutoNum type="arabicPeriod"/>
            </a:pPr>
            <a:r>
              <a:rPr lang="vi-VN" sz="1400" b="0" i="0" dirty="0">
                <a:effectLst/>
                <a:latin typeface="Arial" panose="020B0604020202020204" pitchFamily="34" charset="0"/>
              </a:rPr>
              <a:t>Logo đen, đỏ:Màu </a:t>
            </a:r>
            <a:r>
              <a:rPr lang="vi-VN" sz="1400" dirty="0">
                <a:latin typeface="Arial" panose="020B0604020202020204" pitchFamily="34" charset="0"/>
              </a:rPr>
              <a:t>đỏ ký hiệu M-Red</a:t>
            </a:r>
            <a:endParaRPr lang="vi-VN" sz="1400" b="0" i="0" dirty="0">
              <a:effectLst/>
              <a:latin typeface="Arial" panose="020B0604020202020204" pitchFamily="34" charset="0"/>
            </a:endParaRPr>
          </a:p>
          <a:p>
            <a:r>
              <a:rPr lang="vi-VN" sz="1400" dirty="0">
                <a:latin typeface="Arial" panose="020B0604020202020204" pitchFamily="34" charset="0"/>
              </a:rPr>
              <a:t>2.   </a:t>
            </a:r>
            <a:r>
              <a:rPr lang="vi-VN" sz="1400" b="0" i="0" dirty="0">
                <a:effectLst/>
                <a:latin typeface="Arial" panose="020B0604020202020204" pitchFamily="34" charset="0"/>
              </a:rPr>
              <a:t> Logo trắng, đen:Màu đen ký hiệu T-Black</a:t>
            </a:r>
          </a:p>
          <a:p>
            <a:endParaRPr lang="vi-VN" sz="1400" b="0" i="0" dirty="0">
              <a:effectLst/>
              <a:latin typeface="Arial" panose="020B0604020202020204" pitchFamily="34" charset="0"/>
            </a:endParaRPr>
          </a:p>
          <a:p>
            <a:endParaRPr lang="vi-VN" sz="1400" b="0" i="0" dirty="0">
              <a:effectLst/>
              <a:latin typeface="Arial" panose="020B0604020202020204" pitchFamily="34" charset="0"/>
            </a:endParaRPr>
          </a:p>
          <a:p>
            <a:r>
              <a:rPr lang="vi-VN" sz="1400" b="0" i="0" dirty="0">
                <a:effectLst/>
                <a:latin typeface="Arial" panose="020B0604020202020204" pitchFamily="34" charset="0"/>
              </a:rPr>
              <a:t>Lưu ý: Khi sử dụng Logo trên các ứng dụng, tuyệt đối tuân theo hệ thống màu đã qui đinh để có được sự nhất quán và đồng bộ.</a:t>
            </a:r>
          </a:p>
          <a:p>
            <a:endParaRPr lang="vi-VN" sz="1400" dirty="0">
              <a:latin typeface="Arial" panose="020B0604020202020204" pitchFamily="34" charset="0"/>
            </a:endParaRPr>
          </a:p>
          <a:p>
            <a:endParaRPr lang="vi-VN" sz="1400" b="0" i="0" dirty="0">
              <a:effectLst/>
              <a:latin typeface="Arial" panose="020B0604020202020204" pitchFamily="34" charset="0"/>
            </a:endParaRPr>
          </a:p>
          <a:p>
            <a:r>
              <a:rPr lang="vi-VN" sz="1400" b="0" i="0" dirty="0">
                <a:effectLst/>
                <a:latin typeface="Arial" panose="020B0604020202020204" pitchFamily="34" charset="0"/>
              </a:rPr>
              <a:t>(1) Pantone: là nhãn hiệu toàn cầu của Pantone Inc.</a:t>
            </a:r>
            <a:endParaRPr lang="en-US" sz="1400" dirty="0"/>
          </a:p>
        </p:txBody>
      </p:sp>
    </p:spTree>
    <p:extLst>
      <p:ext uri="{BB962C8B-B14F-4D97-AF65-F5344CB8AC3E}">
        <p14:creationId xmlns:p14="http://schemas.microsoft.com/office/powerpoint/2010/main" val="178332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37E709-C7CB-4FBF-8B95-7C3589332BA8}"/>
              </a:ext>
            </a:extLst>
          </p:cNvPr>
          <p:cNvCxnSpPr/>
          <p:nvPr/>
        </p:nvCxnSpPr>
        <p:spPr>
          <a:xfrm>
            <a:off x="378372" y="804041"/>
            <a:ext cx="11288111"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6F15A68-B991-4395-8C48-773BE2E9C144}"/>
              </a:ext>
            </a:extLst>
          </p:cNvPr>
          <p:cNvSpPr txBox="1"/>
          <p:nvPr/>
        </p:nvSpPr>
        <p:spPr>
          <a:xfrm>
            <a:off x="378372" y="236485"/>
            <a:ext cx="279049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800" b="0" i="1"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LOGO</a:t>
            </a:r>
            <a:endParaRPr kumimoji="0" lang="en-US" sz="2800" b="0" i="1" u="none" strike="noStrike" kern="1200" cap="none" spc="0" normalizeH="0" baseline="0" noProof="0" dirty="0">
              <a:ln>
                <a:noFill/>
              </a:ln>
              <a:solidFill>
                <a:srgbClr val="FF0000"/>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CA0042FA-F769-460F-9784-F6F2D2286182}"/>
              </a:ext>
            </a:extLst>
          </p:cNvPr>
          <p:cNvSpPr txBox="1"/>
          <p:nvPr/>
        </p:nvSpPr>
        <p:spPr>
          <a:xfrm>
            <a:off x="10830910" y="236485"/>
            <a:ext cx="72521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0</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9</a:t>
            </a:r>
            <a:endParaRPr kumimoji="0" lang="en-US" sz="2800" b="0" i="0" u="none" strike="noStrike" kern="1200" cap="none" spc="0" normalizeH="0" baseline="0" noProof="0" dirty="0">
              <a:ln>
                <a:noFill/>
              </a:ln>
              <a:solidFill>
                <a:srgbClr val="FF0000"/>
              </a:solidFill>
              <a:effectLst/>
              <a:uLnTx/>
              <a:uFillTx/>
              <a:latin typeface="Calibri Light" panose="020F0302020204030204"/>
              <a:ea typeface="+mn-ea"/>
              <a:cs typeface="+mn-cs"/>
            </a:endParaRPr>
          </a:p>
        </p:txBody>
      </p:sp>
      <p:grpSp>
        <p:nvGrpSpPr>
          <p:cNvPr id="5" name="Group 4">
            <a:extLst>
              <a:ext uri="{FF2B5EF4-FFF2-40B4-BE49-F238E27FC236}">
                <a16:creationId xmlns:a16="http://schemas.microsoft.com/office/drawing/2014/main" id="{05B1ECCE-2386-4549-9176-492752590B1E}"/>
              </a:ext>
            </a:extLst>
          </p:cNvPr>
          <p:cNvGrpSpPr/>
          <p:nvPr/>
        </p:nvGrpSpPr>
        <p:grpSpPr>
          <a:xfrm>
            <a:off x="5726988" y="3979296"/>
            <a:ext cx="5590704" cy="1508996"/>
            <a:chOff x="5726988" y="3979296"/>
            <a:chExt cx="5590704" cy="1508996"/>
          </a:xfrm>
        </p:grpSpPr>
        <p:pic>
          <p:nvPicPr>
            <p:cNvPr id="8" name="Picture 7">
              <a:extLst>
                <a:ext uri="{FF2B5EF4-FFF2-40B4-BE49-F238E27FC236}">
                  <a16:creationId xmlns:a16="http://schemas.microsoft.com/office/drawing/2014/main" id="{8C5876FD-B73B-4B5B-8956-8C31E2BA4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129178" y="1970506"/>
              <a:ext cx="448789" cy="5163046"/>
            </a:xfrm>
            <a:prstGeom prst="rect">
              <a:avLst/>
            </a:prstGeom>
          </p:spPr>
        </p:pic>
        <p:sp>
          <p:nvSpPr>
            <p:cNvPr id="10" name="TextBox 9">
              <a:extLst>
                <a:ext uri="{FF2B5EF4-FFF2-40B4-BE49-F238E27FC236}">
                  <a16:creationId xmlns:a16="http://schemas.microsoft.com/office/drawing/2014/main" id="{1D6C9860-C01D-4253-A5AC-9F1AB69A787E}"/>
                </a:ext>
              </a:extLst>
            </p:cNvPr>
            <p:cNvSpPr txBox="1"/>
            <p:nvPr/>
          </p:nvSpPr>
          <p:spPr>
            <a:xfrm>
              <a:off x="5772049" y="3979296"/>
              <a:ext cx="1113664" cy="307777"/>
            </a:xfrm>
            <a:prstGeom prst="rect">
              <a:avLst/>
            </a:prstGeom>
            <a:noFill/>
          </p:spPr>
          <p:txBody>
            <a:bodyPr wrap="square" rtlCol="0">
              <a:spAutoFit/>
            </a:bodyPr>
            <a:lstStyle/>
            <a:p>
              <a:r>
                <a:rPr lang="en-US" sz="1400" b="0" i="0" dirty="0">
                  <a:effectLst/>
                  <a:latin typeface="Arial" panose="020B0604020202020204" pitchFamily="34" charset="0"/>
                </a:rPr>
                <a:t>T-Black</a:t>
              </a:r>
              <a:endParaRPr lang="en-US" sz="1400" dirty="0"/>
            </a:p>
          </p:txBody>
        </p:sp>
        <p:sp>
          <p:nvSpPr>
            <p:cNvPr id="11" name="TextBox 10">
              <a:extLst>
                <a:ext uri="{FF2B5EF4-FFF2-40B4-BE49-F238E27FC236}">
                  <a16:creationId xmlns:a16="http://schemas.microsoft.com/office/drawing/2014/main" id="{76CB6569-54FD-4FAC-9190-5A4FC330320F}"/>
                </a:ext>
              </a:extLst>
            </p:cNvPr>
            <p:cNvSpPr txBox="1"/>
            <p:nvPr/>
          </p:nvSpPr>
          <p:spPr>
            <a:xfrm>
              <a:off x="5772049" y="4857545"/>
              <a:ext cx="1041094" cy="307777"/>
            </a:xfrm>
            <a:prstGeom prst="rect">
              <a:avLst/>
            </a:prstGeom>
            <a:noFill/>
          </p:spPr>
          <p:txBody>
            <a:bodyPr wrap="square" rtlCol="0">
              <a:spAutoFit/>
            </a:bodyPr>
            <a:lstStyle/>
            <a:p>
              <a:r>
                <a:rPr lang="en-US" sz="1400" b="0" i="0" dirty="0">
                  <a:effectLst/>
                  <a:latin typeface="Arial" panose="020B0604020202020204" pitchFamily="34" charset="0"/>
                </a:rPr>
                <a:t>Black</a:t>
              </a:r>
              <a:endParaRPr lang="en-US" sz="1400" dirty="0"/>
            </a:p>
          </p:txBody>
        </p:sp>
        <p:sp>
          <p:nvSpPr>
            <p:cNvPr id="12" name="TextBox 11">
              <a:extLst>
                <a:ext uri="{FF2B5EF4-FFF2-40B4-BE49-F238E27FC236}">
                  <a16:creationId xmlns:a16="http://schemas.microsoft.com/office/drawing/2014/main" id="{7181237A-3307-44C2-A5A0-8CCC29FBC97F}"/>
                </a:ext>
              </a:extLst>
            </p:cNvPr>
            <p:cNvSpPr txBox="1"/>
            <p:nvPr/>
          </p:nvSpPr>
          <p:spPr>
            <a:xfrm>
              <a:off x="5726988" y="5149738"/>
              <a:ext cx="1131216" cy="338554"/>
            </a:xfrm>
            <a:prstGeom prst="rect">
              <a:avLst/>
            </a:prstGeom>
            <a:noFill/>
          </p:spPr>
          <p:txBody>
            <a:bodyPr wrap="square" rtlCol="0">
              <a:spAutoFit/>
            </a:bodyPr>
            <a:lstStyle/>
            <a:p>
              <a:r>
                <a:rPr lang="en-US" sz="1600" b="0" i="0" dirty="0">
                  <a:solidFill>
                    <a:schemeClr val="bg2">
                      <a:lumMod val="25000"/>
                    </a:schemeClr>
                  </a:solidFill>
                  <a:effectLst/>
                  <a:latin typeface="Arial" panose="020B0604020202020204" pitchFamily="34" charset="0"/>
                </a:rPr>
                <a:t>#000000</a:t>
              </a:r>
              <a:endParaRPr lang="en-US" sz="1600" dirty="0">
                <a:solidFill>
                  <a:schemeClr val="bg2">
                    <a:lumMod val="25000"/>
                  </a:schemeClr>
                </a:solidFill>
              </a:endParaRPr>
            </a:p>
          </p:txBody>
        </p:sp>
        <p:sp>
          <p:nvSpPr>
            <p:cNvPr id="13" name="TextBox 12">
              <a:extLst>
                <a:ext uri="{FF2B5EF4-FFF2-40B4-BE49-F238E27FC236}">
                  <a16:creationId xmlns:a16="http://schemas.microsoft.com/office/drawing/2014/main" id="{7CE25B1A-D3D8-431E-B4D7-7E30FCB802BF}"/>
                </a:ext>
              </a:extLst>
            </p:cNvPr>
            <p:cNvSpPr txBox="1"/>
            <p:nvPr/>
          </p:nvSpPr>
          <p:spPr>
            <a:xfrm>
              <a:off x="9026978" y="4864217"/>
              <a:ext cx="2290714" cy="461665"/>
            </a:xfrm>
            <a:prstGeom prst="rect">
              <a:avLst/>
            </a:prstGeom>
            <a:noFill/>
          </p:spPr>
          <p:txBody>
            <a:bodyPr wrap="square" rtlCol="0">
              <a:spAutoFit/>
            </a:bodyPr>
            <a:lstStyle/>
            <a:p>
              <a:r>
                <a:rPr lang="en-US" sz="1200" b="0" i="0" dirty="0">
                  <a:solidFill>
                    <a:schemeClr val="bg2">
                      <a:lumMod val="50000"/>
                    </a:schemeClr>
                  </a:solidFill>
                  <a:effectLst/>
                  <a:latin typeface="Arial" panose="020B0604020202020204" pitchFamily="34" charset="0"/>
                </a:rPr>
                <a:t>C M Y K : 0 0 0 100</a:t>
              </a:r>
              <a:endParaRPr lang="vi-VN" sz="1200" b="0" i="0" dirty="0">
                <a:solidFill>
                  <a:schemeClr val="bg2">
                    <a:lumMod val="50000"/>
                  </a:schemeClr>
                </a:solidFill>
                <a:effectLst/>
                <a:latin typeface="Arial" panose="020B0604020202020204" pitchFamily="34" charset="0"/>
              </a:endParaRPr>
            </a:p>
            <a:p>
              <a:r>
                <a:rPr lang="en-US" sz="1200" b="0" i="0" dirty="0">
                  <a:solidFill>
                    <a:schemeClr val="bg2">
                      <a:lumMod val="50000"/>
                    </a:schemeClr>
                  </a:solidFill>
                  <a:effectLst/>
                  <a:latin typeface="Arial" panose="020B0604020202020204" pitchFamily="34" charset="0"/>
                </a:rPr>
                <a:t>R G B : 35 31 32</a:t>
              </a:r>
              <a:endParaRPr lang="en-US" sz="1200" dirty="0">
                <a:solidFill>
                  <a:schemeClr val="bg2">
                    <a:lumMod val="50000"/>
                  </a:schemeClr>
                </a:solidFill>
              </a:endParaRPr>
            </a:p>
          </p:txBody>
        </p:sp>
      </p:grpSp>
      <p:grpSp>
        <p:nvGrpSpPr>
          <p:cNvPr id="2" name="Group 1">
            <a:extLst>
              <a:ext uri="{FF2B5EF4-FFF2-40B4-BE49-F238E27FC236}">
                <a16:creationId xmlns:a16="http://schemas.microsoft.com/office/drawing/2014/main" id="{BCC8FFE9-2442-4757-85BF-7E4F4BA821E6}"/>
              </a:ext>
            </a:extLst>
          </p:cNvPr>
          <p:cNvGrpSpPr/>
          <p:nvPr/>
        </p:nvGrpSpPr>
        <p:grpSpPr>
          <a:xfrm>
            <a:off x="5681927" y="921708"/>
            <a:ext cx="5635765" cy="1442084"/>
            <a:chOff x="5681927" y="921708"/>
            <a:chExt cx="5635765" cy="1442084"/>
          </a:xfrm>
        </p:grpSpPr>
        <p:pic>
          <p:nvPicPr>
            <p:cNvPr id="3" name="Picture 2">
              <a:extLst>
                <a:ext uri="{FF2B5EF4-FFF2-40B4-BE49-F238E27FC236}">
                  <a16:creationId xmlns:a16="http://schemas.microsoft.com/office/drawing/2014/main" id="{19BAF931-A1D9-484C-B345-45CD5D278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129178" y="-1102633"/>
              <a:ext cx="448790" cy="5163046"/>
            </a:xfrm>
            <a:prstGeom prst="rect">
              <a:avLst/>
            </a:prstGeom>
          </p:spPr>
        </p:pic>
        <p:sp>
          <p:nvSpPr>
            <p:cNvPr id="15" name="TextBox 14">
              <a:extLst>
                <a:ext uri="{FF2B5EF4-FFF2-40B4-BE49-F238E27FC236}">
                  <a16:creationId xmlns:a16="http://schemas.microsoft.com/office/drawing/2014/main" id="{736100C6-9A70-481A-A1CE-1DA58446EA98}"/>
                </a:ext>
              </a:extLst>
            </p:cNvPr>
            <p:cNvSpPr txBox="1"/>
            <p:nvPr/>
          </p:nvSpPr>
          <p:spPr>
            <a:xfrm>
              <a:off x="5726988" y="921708"/>
              <a:ext cx="1113664" cy="307777"/>
            </a:xfrm>
            <a:prstGeom prst="rect">
              <a:avLst/>
            </a:prstGeom>
            <a:noFill/>
          </p:spPr>
          <p:txBody>
            <a:bodyPr wrap="square" rtlCol="0">
              <a:spAutoFit/>
            </a:bodyPr>
            <a:lstStyle/>
            <a:p>
              <a:r>
                <a:rPr lang="vi-VN" sz="1400" dirty="0">
                  <a:latin typeface="Arial" panose="020B0604020202020204" pitchFamily="34" charset="0"/>
                </a:rPr>
                <a:t>M</a:t>
              </a:r>
              <a:r>
                <a:rPr lang="en-US" sz="1400" b="0" i="0" dirty="0">
                  <a:effectLst/>
                  <a:latin typeface="Arial" panose="020B0604020202020204" pitchFamily="34" charset="0"/>
                </a:rPr>
                <a:t>-</a:t>
              </a:r>
              <a:r>
                <a:rPr lang="vi-VN" sz="1400" b="0" i="0" dirty="0">
                  <a:effectLst/>
                  <a:latin typeface="Arial" panose="020B0604020202020204" pitchFamily="34" charset="0"/>
                </a:rPr>
                <a:t>Red</a:t>
              </a:r>
              <a:endParaRPr lang="en-US" sz="1400" dirty="0"/>
            </a:p>
          </p:txBody>
        </p:sp>
        <p:sp>
          <p:nvSpPr>
            <p:cNvPr id="16" name="TextBox 15">
              <a:extLst>
                <a:ext uri="{FF2B5EF4-FFF2-40B4-BE49-F238E27FC236}">
                  <a16:creationId xmlns:a16="http://schemas.microsoft.com/office/drawing/2014/main" id="{194ABEBD-AFBE-4F3C-83AE-6CCB3DEBA47A}"/>
                </a:ext>
              </a:extLst>
            </p:cNvPr>
            <p:cNvSpPr txBox="1"/>
            <p:nvPr/>
          </p:nvSpPr>
          <p:spPr>
            <a:xfrm>
              <a:off x="5726988" y="1768822"/>
              <a:ext cx="1918150" cy="307777"/>
            </a:xfrm>
            <a:prstGeom prst="rect">
              <a:avLst/>
            </a:prstGeom>
            <a:noFill/>
          </p:spPr>
          <p:txBody>
            <a:bodyPr wrap="square" rtlCol="0">
              <a:spAutoFit/>
            </a:bodyPr>
            <a:lstStyle/>
            <a:p>
              <a:r>
                <a:rPr lang="vi-VN" sz="1400" dirty="0">
                  <a:latin typeface="Arial" panose="020B0604020202020204" pitchFamily="34" charset="0"/>
                </a:rPr>
                <a:t>Pantone  7427 C</a:t>
              </a:r>
              <a:endParaRPr lang="en-US" sz="1400" dirty="0"/>
            </a:p>
          </p:txBody>
        </p:sp>
        <p:sp>
          <p:nvSpPr>
            <p:cNvPr id="17" name="TextBox 16">
              <a:extLst>
                <a:ext uri="{FF2B5EF4-FFF2-40B4-BE49-F238E27FC236}">
                  <a16:creationId xmlns:a16="http://schemas.microsoft.com/office/drawing/2014/main" id="{700922B7-1C71-4554-90CD-A0C88AB6C49B}"/>
                </a:ext>
              </a:extLst>
            </p:cNvPr>
            <p:cNvSpPr txBox="1"/>
            <p:nvPr/>
          </p:nvSpPr>
          <p:spPr>
            <a:xfrm>
              <a:off x="5681927" y="2025238"/>
              <a:ext cx="1203786" cy="338554"/>
            </a:xfrm>
            <a:prstGeom prst="rect">
              <a:avLst/>
            </a:prstGeom>
            <a:noFill/>
          </p:spPr>
          <p:txBody>
            <a:bodyPr wrap="square" rtlCol="0">
              <a:spAutoFit/>
            </a:bodyPr>
            <a:lstStyle/>
            <a:p>
              <a:r>
                <a:rPr lang="en-US" sz="1600" b="0" i="0" dirty="0">
                  <a:solidFill>
                    <a:schemeClr val="bg2">
                      <a:lumMod val="25000"/>
                    </a:schemeClr>
                  </a:solidFill>
                  <a:effectLst/>
                  <a:latin typeface="Arial" panose="020B0604020202020204" pitchFamily="34" charset="0"/>
                </a:rPr>
                <a:t>#</a:t>
              </a:r>
              <a:r>
                <a:rPr lang="vi-VN" sz="1600" b="0" i="0" dirty="0">
                  <a:solidFill>
                    <a:schemeClr val="bg2">
                      <a:lumMod val="25000"/>
                    </a:schemeClr>
                  </a:solidFill>
                  <a:effectLst/>
                  <a:latin typeface="Arial" panose="020B0604020202020204" pitchFamily="34" charset="0"/>
                </a:rPr>
                <a:t>8B1A1A</a:t>
              </a:r>
              <a:endParaRPr lang="en-US" sz="1600" dirty="0">
                <a:solidFill>
                  <a:schemeClr val="bg2">
                    <a:lumMod val="25000"/>
                  </a:schemeClr>
                </a:solidFill>
              </a:endParaRPr>
            </a:p>
          </p:txBody>
        </p:sp>
        <p:sp>
          <p:nvSpPr>
            <p:cNvPr id="18" name="TextBox 17">
              <a:extLst>
                <a:ext uri="{FF2B5EF4-FFF2-40B4-BE49-F238E27FC236}">
                  <a16:creationId xmlns:a16="http://schemas.microsoft.com/office/drawing/2014/main" id="{4FC6098F-D48C-4030-BA46-49048BCE478D}"/>
                </a:ext>
              </a:extLst>
            </p:cNvPr>
            <p:cNvSpPr txBox="1"/>
            <p:nvPr/>
          </p:nvSpPr>
          <p:spPr>
            <a:xfrm>
              <a:off x="9026978" y="1778203"/>
              <a:ext cx="2290714" cy="461665"/>
            </a:xfrm>
            <a:prstGeom prst="rect">
              <a:avLst/>
            </a:prstGeom>
            <a:noFill/>
          </p:spPr>
          <p:txBody>
            <a:bodyPr wrap="square" rtlCol="0">
              <a:spAutoFit/>
            </a:bodyPr>
            <a:lstStyle/>
            <a:p>
              <a:r>
                <a:rPr lang="en-US" sz="1200" b="0" i="0" dirty="0">
                  <a:solidFill>
                    <a:schemeClr val="bg2">
                      <a:lumMod val="50000"/>
                    </a:schemeClr>
                  </a:solidFill>
                  <a:effectLst/>
                  <a:latin typeface="Arial" panose="020B0604020202020204" pitchFamily="34" charset="0"/>
                </a:rPr>
                <a:t>C M Y K : 0 </a:t>
              </a:r>
              <a:r>
                <a:rPr lang="vi-VN" sz="1200" b="0" i="0" dirty="0">
                  <a:solidFill>
                    <a:schemeClr val="bg2">
                      <a:lumMod val="50000"/>
                    </a:schemeClr>
                  </a:solidFill>
                  <a:effectLst/>
                  <a:latin typeface="Arial" panose="020B0604020202020204" pitchFamily="34" charset="0"/>
                </a:rPr>
                <a:t>10</a:t>
              </a:r>
              <a:r>
                <a:rPr lang="en-US" sz="1200" b="0" i="0" dirty="0">
                  <a:solidFill>
                    <a:schemeClr val="bg2">
                      <a:lumMod val="50000"/>
                    </a:schemeClr>
                  </a:solidFill>
                  <a:effectLst/>
                  <a:latin typeface="Arial" panose="020B0604020202020204" pitchFamily="34" charset="0"/>
                </a:rPr>
                <a:t>0 100</a:t>
              </a:r>
              <a:r>
                <a:rPr lang="vi-VN" sz="1200" b="0" i="0" dirty="0">
                  <a:solidFill>
                    <a:schemeClr val="bg2">
                      <a:lumMod val="50000"/>
                    </a:schemeClr>
                  </a:solidFill>
                  <a:effectLst/>
                  <a:latin typeface="Arial" panose="020B0604020202020204" pitchFamily="34" charset="0"/>
                </a:rPr>
                <a:t> 45</a:t>
              </a:r>
            </a:p>
            <a:p>
              <a:r>
                <a:rPr lang="en-US" sz="1200" b="0" i="0" dirty="0">
                  <a:solidFill>
                    <a:schemeClr val="bg2">
                      <a:lumMod val="50000"/>
                    </a:schemeClr>
                  </a:solidFill>
                  <a:effectLst/>
                  <a:latin typeface="Arial" panose="020B0604020202020204" pitchFamily="34" charset="0"/>
                </a:rPr>
                <a:t>R G B : </a:t>
              </a:r>
              <a:r>
                <a:rPr lang="vi-VN" sz="1200" b="0" i="0" dirty="0">
                  <a:solidFill>
                    <a:schemeClr val="bg2">
                      <a:lumMod val="50000"/>
                    </a:schemeClr>
                  </a:solidFill>
                  <a:effectLst/>
                  <a:latin typeface="Arial" panose="020B0604020202020204" pitchFamily="34" charset="0"/>
                </a:rPr>
                <a:t>139</a:t>
              </a:r>
              <a:r>
                <a:rPr lang="en-US" sz="1200" b="0" i="0" dirty="0">
                  <a:solidFill>
                    <a:schemeClr val="bg2">
                      <a:lumMod val="50000"/>
                    </a:schemeClr>
                  </a:solidFill>
                  <a:effectLst/>
                  <a:latin typeface="Arial" panose="020B0604020202020204" pitchFamily="34" charset="0"/>
                </a:rPr>
                <a:t> </a:t>
              </a:r>
              <a:r>
                <a:rPr lang="vi-VN" sz="1200" dirty="0">
                  <a:solidFill>
                    <a:schemeClr val="bg2">
                      <a:lumMod val="50000"/>
                    </a:schemeClr>
                  </a:solidFill>
                  <a:latin typeface="Arial" panose="020B0604020202020204" pitchFamily="34" charset="0"/>
                </a:rPr>
                <a:t>0</a:t>
              </a:r>
              <a:r>
                <a:rPr lang="en-US" sz="1200" b="0" i="0" dirty="0">
                  <a:solidFill>
                    <a:schemeClr val="bg2">
                      <a:lumMod val="50000"/>
                    </a:schemeClr>
                  </a:solidFill>
                  <a:effectLst/>
                  <a:latin typeface="Arial" panose="020B0604020202020204" pitchFamily="34" charset="0"/>
                </a:rPr>
                <a:t> </a:t>
              </a:r>
              <a:r>
                <a:rPr lang="vi-VN" sz="1200" b="0" i="0" dirty="0">
                  <a:solidFill>
                    <a:schemeClr val="bg2">
                      <a:lumMod val="50000"/>
                    </a:schemeClr>
                  </a:solidFill>
                  <a:effectLst/>
                  <a:latin typeface="Arial" panose="020B0604020202020204" pitchFamily="34" charset="0"/>
                </a:rPr>
                <a:t>22</a:t>
              </a:r>
              <a:endParaRPr lang="en-US" sz="1200" dirty="0">
                <a:solidFill>
                  <a:schemeClr val="bg2">
                    <a:lumMod val="50000"/>
                  </a:schemeClr>
                </a:solidFill>
              </a:endParaRPr>
            </a:p>
          </p:txBody>
        </p:sp>
      </p:grpSp>
      <p:pic>
        <p:nvPicPr>
          <p:cNvPr id="20" name="Picture 19">
            <a:extLst>
              <a:ext uri="{FF2B5EF4-FFF2-40B4-BE49-F238E27FC236}">
                <a16:creationId xmlns:a16="http://schemas.microsoft.com/office/drawing/2014/main" id="{1FDF21DD-1B01-49C6-9168-834628CEE5C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46398" y="3979295"/>
            <a:ext cx="4796086" cy="2704559"/>
          </a:xfrm>
          <a:prstGeom prst="rect">
            <a:avLst/>
          </a:prstGeom>
        </p:spPr>
      </p:pic>
      <p:pic>
        <p:nvPicPr>
          <p:cNvPr id="22" name="Picture 21">
            <a:extLst>
              <a:ext uri="{FF2B5EF4-FFF2-40B4-BE49-F238E27FC236}">
                <a16:creationId xmlns:a16="http://schemas.microsoft.com/office/drawing/2014/main" id="{5D790839-A59F-451B-9C91-38AB33F75AC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6397" y="848378"/>
            <a:ext cx="4791272" cy="2704556"/>
          </a:xfrm>
          <a:prstGeom prst="rect">
            <a:avLst/>
          </a:prstGeom>
        </p:spPr>
      </p:pic>
    </p:spTree>
    <p:extLst>
      <p:ext uri="{BB962C8B-B14F-4D97-AF65-F5344CB8AC3E}">
        <p14:creationId xmlns:p14="http://schemas.microsoft.com/office/powerpoint/2010/main" val="30550567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1443</TotalTime>
  <Words>2095</Words>
  <Application>Microsoft Office PowerPoint</Application>
  <PresentationFormat>Widescreen</PresentationFormat>
  <Paragraphs>228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Adobe Song Std L</vt:lpstr>
      <vt:lpstr>Adobe Arabic</vt:lpstr>
      <vt:lpstr>Arial</vt:lpstr>
      <vt:lpstr>Bodoni MT Poster Compressed</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cáo ca</dc:creator>
  <cp:lastModifiedBy>cáo ca</cp:lastModifiedBy>
  <cp:revision>49</cp:revision>
  <dcterms:created xsi:type="dcterms:W3CDTF">2021-11-16T03:43:26Z</dcterms:created>
  <dcterms:modified xsi:type="dcterms:W3CDTF">2021-12-22T03:06:04Z</dcterms:modified>
</cp:coreProperties>
</file>